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4066" r:id="rId5"/>
  </p:sldMasterIdLst>
  <p:notesMasterIdLst>
    <p:notesMasterId r:id="rId52"/>
  </p:notesMasterIdLst>
  <p:handoutMasterIdLst>
    <p:handoutMasterId r:id="rId53"/>
  </p:handoutMasterIdLst>
  <p:sldIdLst>
    <p:sldId id="327" r:id="rId6"/>
    <p:sldId id="330" r:id="rId7"/>
    <p:sldId id="331" r:id="rId8"/>
    <p:sldId id="332" r:id="rId9"/>
    <p:sldId id="337"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33" r:id="rId28"/>
    <p:sldId id="334" r:id="rId29"/>
    <p:sldId id="309" r:id="rId30"/>
    <p:sldId id="310" r:id="rId31"/>
    <p:sldId id="311" r:id="rId32"/>
    <p:sldId id="312" r:id="rId33"/>
    <p:sldId id="314" r:id="rId34"/>
    <p:sldId id="335" r:id="rId35"/>
    <p:sldId id="315" r:id="rId36"/>
    <p:sldId id="316" r:id="rId37"/>
    <p:sldId id="336"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619"/>
    <a:srgbClr val="EF8136"/>
    <a:srgbClr val="3A6483"/>
    <a:srgbClr val="0B49CB"/>
    <a:srgbClr val="1C7DDB"/>
    <a:srgbClr val="F2F4F8"/>
    <a:srgbClr val="F2F2F2"/>
    <a:srgbClr val="145579"/>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09" autoAdjust="0"/>
    <p:restoredTop sz="85158" autoAdjust="0"/>
  </p:normalViewPr>
  <p:slideViewPr>
    <p:cSldViewPr snapToGrid="0" snapToObjects="1">
      <p:cViewPr varScale="1">
        <p:scale>
          <a:sx n="72" d="100"/>
          <a:sy n="72" d="100"/>
        </p:scale>
        <p:origin x="60" y="66"/>
      </p:cViewPr>
      <p:guideLst>
        <p:guide orient="horz" pos="2160"/>
        <p:guide pos="3840"/>
      </p:guideLst>
    </p:cSldViewPr>
  </p:slideViewPr>
  <p:outlineViewPr>
    <p:cViewPr>
      <p:scale>
        <a:sx n="33" d="100"/>
        <a:sy n="33" d="100"/>
      </p:scale>
      <p:origin x="0" y="-183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2.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hyperlink" Target="https://github.com/MostafaAlsayedAhmed/SpaceRace_DataScience/blob/main/DataCollectionwithWebScraping.ipynb" TargetMode="Externa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diagrams/_rels/data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hyperlink" Target="https://github.com/MostafaAlsayedAhmed/SpaceRace_DataScience/blob/main/app.py" TargetMode="Externa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image" Target="../media/image40.svg"/></Relationships>
</file>

<file path=ppt/diagrams/_rels/data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hyperlink" Target="https://github.com/MostafaAlsayedAhmed/SpaceRace_DataScience/blob/main/DataCollectionwithWebScraping.ipynb" TargetMode="External"/><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3.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 Id="rId9" Type="http://schemas.openxmlformats.org/officeDocument/2006/relationships/hyperlink" Target="https://github.com/MostafaAlsayedAhmed/SpaceRace_DataScience/blob/main/app.py" TargetMode="External"/></Relationships>
</file>

<file path=ppt/diagrams/_rels/drawing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02A096-FA0A-41DB-8883-FF4EB8535136}" type="doc">
      <dgm:prSet loTypeId="urn:microsoft.com/office/officeart/2018/2/layout/IconVerticalSolidList" loCatId="icon" qsTypeId="urn:microsoft.com/office/officeart/2005/8/quickstyle/simple1" qsCatId="simple" csTypeId="urn:microsoft.com/office/officeart/2018/5/colors/Iconchunking_neutralbg_accent1_2" csCatId="accent1" phldr="1"/>
      <dgm:spPr/>
      <dgm:t>
        <a:bodyPr/>
        <a:lstStyle/>
        <a:p>
          <a:endParaRPr lang="en-US"/>
        </a:p>
      </dgm:t>
    </dgm:pt>
    <dgm:pt modelId="{0F1A0BD5-E9F1-4E17-9341-5E646330EC33}">
      <dgm:prSet/>
      <dgm:spPr/>
      <dgm:t>
        <a:bodyPr/>
        <a:lstStyle/>
        <a:p>
          <a:pPr>
            <a:lnSpc>
              <a:spcPct val="100000"/>
            </a:lnSpc>
          </a:pPr>
          <a:r>
            <a:rPr lang="en-US"/>
            <a:t>Executive Summary</a:t>
          </a:r>
        </a:p>
      </dgm:t>
    </dgm:pt>
    <dgm:pt modelId="{88C05B9C-BFBF-4355-846B-F2984C617597}" type="parTrans" cxnId="{5B5460BD-A618-4649-BD9A-03C2F6C563EE}">
      <dgm:prSet/>
      <dgm:spPr/>
      <dgm:t>
        <a:bodyPr/>
        <a:lstStyle/>
        <a:p>
          <a:endParaRPr lang="en-US"/>
        </a:p>
      </dgm:t>
    </dgm:pt>
    <dgm:pt modelId="{BB99C323-B54D-4351-BD5A-40A51E0076B7}" type="sibTrans" cxnId="{5B5460BD-A618-4649-BD9A-03C2F6C563EE}">
      <dgm:prSet/>
      <dgm:spPr/>
      <dgm:t>
        <a:bodyPr/>
        <a:lstStyle/>
        <a:p>
          <a:endParaRPr lang="en-US"/>
        </a:p>
      </dgm:t>
    </dgm:pt>
    <dgm:pt modelId="{7A3280ED-FE51-4832-A0C0-E3DA015849CF}">
      <dgm:prSet/>
      <dgm:spPr/>
      <dgm:t>
        <a:bodyPr/>
        <a:lstStyle/>
        <a:p>
          <a:pPr>
            <a:lnSpc>
              <a:spcPct val="100000"/>
            </a:lnSpc>
          </a:pPr>
          <a:r>
            <a:rPr lang="en-US"/>
            <a:t>Introduction</a:t>
          </a:r>
        </a:p>
      </dgm:t>
    </dgm:pt>
    <dgm:pt modelId="{A9E4D26D-3E74-46B5-9F26-6D318BDB07EA}" type="parTrans" cxnId="{699EC069-67ED-4C06-AA3C-4AE818B95800}">
      <dgm:prSet/>
      <dgm:spPr/>
      <dgm:t>
        <a:bodyPr/>
        <a:lstStyle/>
        <a:p>
          <a:endParaRPr lang="en-US"/>
        </a:p>
      </dgm:t>
    </dgm:pt>
    <dgm:pt modelId="{4DDF604C-4217-465E-BF15-B75C2A291591}" type="sibTrans" cxnId="{699EC069-67ED-4C06-AA3C-4AE818B95800}">
      <dgm:prSet/>
      <dgm:spPr/>
      <dgm:t>
        <a:bodyPr/>
        <a:lstStyle/>
        <a:p>
          <a:endParaRPr lang="en-US"/>
        </a:p>
      </dgm:t>
    </dgm:pt>
    <dgm:pt modelId="{68D71055-CA0A-47E9-BDCD-96625DCE5E2D}">
      <dgm:prSet/>
      <dgm:spPr/>
      <dgm:t>
        <a:bodyPr/>
        <a:lstStyle/>
        <a:p>
          <a:pPr>
            <a:lnSpc>
              <a:spcPct val="100000"/>
            </a:lnSpc>
          </a:pPr>
          <a:r>
            <a:rPr lang="en-US"/>
            <a:t>Methodology</a:t>
          </a:r>
        </a:p>
      </dgm:t>
    </dgm:pt>
    <dgm:pt modelId="{1E24A23C-09CA-46AE-AD03-AF7AE9789EC7}" type="parTrans" cxnId="{501F952F-3B9B-4DC0-ACA0-2575F49FCF7F}">
      <dgm:prSet/>
      <dgm:spPr/>
      <dgm:t>
        <a:bodyPr/>
        <a:lstStyle/>
        <a:p>
          <a:endParaRPr lang="en-US"/>
        </a:p>
      </dgm:t>
    </dgm:pt>
    <dgm:pt modelId="{1FFC1F35-A53C-4373-A106-426677E5392B}" type="sibTrans" cxnId="{501F952F-3B9B-4DC0-ACA0-2575F49FCF7F}">
      <dgm:prSet/>
      <dgm:spPr/>
      <dgm:t>
        <a:bodyPr/>
        <a:lstStyle/>
        <a:p>
          <a:endParaRPr lang="en-US"/>
        </a:p>
      </dgm:t>
    </dgm:pt>
    <dgm:pt modelId="{77F3D380-5777-48B2-9FA5-1870B85B01AC}">
      <dgm:prSet/>
      <dgm:spPr/>
      <dgm:t>
        <a:bodyPr/>
        <a:lstStyle/>
        <a:p>
          <a:pPr>
            <a:lnSpc>
              <a:spcPct val="100000"/>
            </a:lnSpc>
          </a:pPr>
          <a:r>
            <a:rPr lang="en-US"/>
            <a:t>Results</a:t>
          </a:r>
        </a:p>
      </dgm:t>
    </dgm:pt>
    <dgm:pt modelId="{1A7D34AF-589C-48A2-BCAA-D59F95DAC117}" type="parTrans" cxnId="{F82CA0A4-54B3-464E-A871-6764FF9DA708}">
      <dgm:prSet/>
      <dgm:spPr/>
      <dgm:t>
        <a:bodyPr/>
        <a:lstStyle/>
        <a:p>
          <a:endParaRPr lang="en-US"/>
        </a:p>
      </dgm:t>
    </dgm:pt>
    <dgm:pt modelId="{1143A75C-51C7-4DBD-9330-A90008D3FDF4}" type="sibTrans" cxnId="{F82CA0A4-54B3-464E-A871-6764FF9DA708}">
      <dgm:prSet/>
      <dgm:spPr/>
      <dgm:t>
        <a:bodyPr/>
        <a:lstStyle/>
        <a:p>
          <a:endParaRPr lang="en-US"/>
        </a:p>
      </dgm:t>
    </dgm:pt>
    <dgm:pt modelId="{339E5B03-955F-4FB6-9DFC-C1F40E1F76F5}">
      <dgm:prSet/>
      <dgm:spPr/>
      <dgm:t>
        <a:bodyPr/>
        <a:lstStyle/>
        <a:p>
          <a:pPr>
            <a:lnSpc>
              <a:spcPct val="100000"/>
            </a:lnSpc>
          </a:pPr>
          <a:r>
            <a:rPr lang="en-US"/>
            <a:t>Conclusion</a:t>
          </a:r>
        </a:p>
      </dgm:t>
    </dgm:pt>
    <dgm:pt modelId="{6DFC5988-1A5C-4A3D-A971-47308477F155}" type="parTrans" cxnId="{132876AE-4D46-4A6C-AC15-5983412DA5E5}">
      <dgm:prSet/>
      <dgm:spPr/>
      <dgm:t>
        <a:bodyPr/>
        <a:lstStyle/>
        <a:p>
          <a:endParaRPr lang="en-US"/>
        </a:p>
      </dgm:t>
    </dgm:pt>
    <dgm:pt modelId="{F113C782-5812-4456-9983-11AC76EC475B}" type="sibTrans" cxnId="{132876AE-4D46-4A6C-AC15-5983412DA5E5}">
      <dgm:prSet/>
      <dgm:spPr/>
      <dgm:t>
        <a:bodyPr/>
        <a:lstStyle/>
        <a:p>
          <a:endParaRPr lang="en-US"/>
        </a:p>
      </dgm:t>
    </dgm:pt>
    <dgm:pt modelId="{2F12A08C-21B4-4B4A-9AC8-6C237BD5628B}">
      <dgm:prSet/>
      <dgm:spPr/>
      <dgm:t>
        <a:bodyPr/>
        <a:lstStyle/>
        <a:p>
          <a:pPr>
            <a:lnSpc>
              <a:spcPct val="100000"/>
            </a:lnSpc>
          </a:pPr>
          <a:r>
            <a:rPr lang="en-US"/>
            <a:t>Appendix</a:t>
          </a:r>
        </a:p>
      </dgm:t>
    </dgm:pt>
    <dgm:pt modelId="{A6C7B956-722C-4735-B512-104C707F6DA4}" type="parTrans" cxnId="{D82081AD-F695-4BB5-B946-8605012D6ED3}">
      <dgm:prSet/>
      <dgm:spPr/>
      <dgm:t>
        <a:bodyPr/>
        <a:lstStyle/>
        <a:p>
          <a:endParaRPr lang="en-US"/>
        </a:p>
      </dgm:t>
    </dgm:pt>
    <dgm:pt modelId="{94C25326-1D99-4170-B422-B6D7A6E0662A}" type="sibTrans" cxnId="{D82081AD-F695-4BB5-B946-8605012D6ED3}">
      <dgm:prSet/>
      <dgm:spPr/>
      <dgm:t>
        <a:bodyPr/>
        <a:lstStyle/>
        <a:p>
          <a:endParaRPr lang="en-US"/>
        </a:p>
      </dgm:t>
    </dgm:pt>
    <dgm:pt modelId="{678F1B19-44B8-4F1F-B5D1-9F68555307C6}" type="pres">
      <dgm:prSet presAssocID="{4E02A096-FA0A-41DB-8883-FF4EB8535136}" presName="root" presStyleCnt="0">
        <dgm:presLayoutVars>
          <dgm:dir/>
          <dgm:resizeHandles val="exact"/>
        </dgm:presLayoutVars>
      </dgm:prSet>
      <dgm:spPr/>
    </dgm:pt>
    <dgm:pt modelId="{876E13CF-AF24-46AC-A691-619564DD2081}" type="pres">
      <dgm:prSet presAssocID="{0F1A0BD5-E9F1-4E17-9341-5E646330EC33}" presName="compNode" presStyleCnt="0"/>
      <dgm:spPr/>
    </dgm:pt>
    <dgm:pt modelId="{38AFAA5D-CAF0-45CF-B02B-43750769C6C1}" type="pres">
      <dgm:prSet presAssocID="{0F1A0BD5-E9F1-4E17-9341-5E646330EC33}" presName="bgRect" presStyleLbl="bgShp" presStyleIdx="0" presStyleCnt="6"/>
      <dgm:spPr/>
    </dgm:pt>
    <dgm:pt modelId="{ACC00038-FDB7-4482-8C4B-7FEB55BBA630}" type="pres">
      <dgm:prSet presAssocID="{0F1A0BD5-E9F1-4E17-9341-5E646330EC33}"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pward trend"/>
        </a:ext>
      </dgm:extLst>
    </dgm:pt>
    <dgm:pt modelId="{64637359-43F0-45EE-B221-9120A80C03C3}" type="pres">
      <dgm:prSet presAssocID="{0F1A0BD5-E9F1-4E17-9341-5E646330EC33}" presName="spaceRect" presStyleCnt="0"/>
      <dgm:spPr/>
    </dgm:pt>
    <dgm:pt modelId="{1D2F17A6-4C85-46AE-908E-E6F0204A1BE8}" type="pres">
      <dgm:prSet presAssocID="{0F1A0BD5-E9F1-4E17-9341-5E646330EC33}" presName="parTx" presStyleLbl="revTx" presStyleIdx="0" presStyleCnt="6">
        <dgm:presLayoutVars>
          <dgm:chMax val="0"/>
          <dgm:chPref val="0"/>
        </dgm:presLayoutVars>
      </dgm:prSet>
      <dgm:spPr/>
    </dgm:pt>
    <dgm:pt modelId="{A69FF5CA-3CBD-4DF7-816B-104F20CC610E}" type="pres">
      <dgm:prSet presAssocID="{BB99C323-B54D-4351-BD5A-40A51E0076B7}" presName="sibTrans" presStyleCnt="0"/>
      <dgm:spPr/>
    </dgm:pt>
    <dgm:pt modelId="{043EDE78-1CA1-4324-96FA-11E3534C39B1}" type="pres">
      <dgm:prSet presAssocID="{7A3280ED-FE51-4832-A0C0-E3DA015849CF}" presName="compNode" presStyleCnt="0"/>
      <dgm:spPr/>
    </dgm:pt>
    <dgm:pt modelId="{D81EB479-2936-4F06-886F-1115083D8360}" type="pres">
      <dgm:prSet presAssocID="{7A3280ED-FE51-4832-A0C0-E3DA015849CF}" presName="bgRect" presStyleLbl="bgShp" presStyleIdx="1" presStyleCnt="6"/>
      <dgm:spPr/>
    </dgm:pt>
    <dgm:pt modelId="{16C72945-2934-4A01-9E76-7BF7A9380CCC}" type="pres">
      <dgm:prSet presAssocID="{7A3280ED-FE51-4832-A0C0-E3DA015849C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cument"/>
        </a:ext>
      </dgm:extLst>
    </dgm:pt>
    <dgm:pt modelId="{9FADB76D-F823-452D-A450-71013A43C3DE}" type="pres">
      <dgm:prSet presAssocID="{7A3280ED-FE51-4832-A0C0-E3DA015849CF}" presName="spaceRect" presStyleCnt="0"/>
      <dgm:spPr/>
    </dgm:pt>
    <dgm:pt modelId="{BD791674-EBC6-44D3-BDA8-132A532FC4A3}" type="pres">
      <dgm:prSet presAssocID="{7A3280ED-FE51-4832-A0C0-E3DA015849CF}" presName="parTx" presStyleLbl="revTx" presStyleIdx="1" presStyleCnt="6">
        <dgm:presLayoutVars>
          <dgm:chMax val="0"/>
          <dgm:chPref val="0"/>
        </dgm:presLayoutVars>
      </dgm:prSet>
      <dgm:spPr/>
    </dgm:pt>
    <dgm:pt modelId="{313EE1FB-74C4-46F7-930D-81DD49D6B747}" type="pres">
      <dgm:prSet presAssocID="{4DDF604C-4217-465E-BF15-B75C2A291591}" presName="sibTrans" presStyleCnt="0"/>
      <dgm:spPr/>
    </dgm:pt>
    <dgm:pt modelId="{7A6C4C96-A6F0-48AD-B4B1-847BA390F7E5}" type="pres">
      <dgm:prSet presAssocID="{68D71055-CA0A-47E9-BDCD-96625DCE5E2D}" presName="compNode" presStyleCnt="0"/>
      <dgm:spPr/>
    </dgm:pt>
    <dgm:pt modelId="{F4C0DBBB-5018-4D7F-B9E8-8D908EC8C077}" type="pres">
      <dgm:prSet presAssocID="{68D71055-CA0A-47E9-BDCD-96625DCE5E2D}" presName="bgRect" presStyleLbl="bgShp" presStyleIdx="2" presStyleCnt="6"/>
      <dgm:spPr/>
    </dgm:pt>
    <dgm:pt modelId="{90D5E178-A8C1-428D-9E78-73373FCBDA36}" type="pres">
      <dgm:prSet presAssocID="{68D71055-CA0A-47E9-BDCD-96625DCE5E2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chart"/>
        </a:ext>
      </dgm:extLst>
    </dgm:pt>
    <dgm:pt modelId="{0094F5ED-C38E-4C8E-B09E-27CC13DDC94A}" type="pres">
      <dgm:prSet presAssocID="{68D71055-CA0A-47E9-BDCD-96625DCE5E2D}" presName="spaceRect" presStyleCnt="0"/>
      <dgm:spPr/>
    </dgm:pt>
    <dgm:pt modelId="{7F40452F-E565-4273-B2E5-458E98CD78F1}" type="pres">
      <dgm:prSet presAssocID="{68D71055-CA0A-47E9-BDCD-96625DCE5E2D}" presName="parTx" presStyleLbl="revTx" presStyleIdx="2" presStyleCnt="6">
        <dgm:presLayoutVars>
          <dgm:chMax val="0"/>
          <dgm:chPref val="0"/>
        </dgm:presLayoutVars>
      </dgm:prSet>
      <dgm:spPr/>
    </dgm:pt>
    <dgm:pt modelId="{25E8685A-9B20-4014-BF6F-7884B35B92E2}" type="pres">
      <dgm:prSet presAssocID="{1FFC1F35-A53C-4373-A106-426677E5392B}" presName="sibTrans" presStyleCnt="0"/>
      <dgm:spPr/>
    </dgm:pt>
    <dgm:pt modelId="{FF47AB02-4E13-44AF-8BBB-A644F99B9E03}" type="pres">
      <dgm:prSet presAssocID="{77F3D380-5777-48B2-9FA5-1870B85B01AC}" presName="compNode" presStyleCnt="0"/>
      <dgm:spPr/>
    </dgm:pt>
    <dgm:pt modelId="{986CABCA-B117-4B74-914F-9BD8916C89ED}" type="pres">
      <dgm:prSet presAssocID="{77F3D380-5777-48B2-9FA5-1870B85B01AC}" presName="bgRect" presStyleLbl="bgShp" presStyleIdx="3" presStyleCnt="6"/>
      <dgm:spPr/>
    </dgm:pt>
    <dgm:pt modelId="{E6B9E0D7-B89B-4374-9853-6D84A3E7C16E}" type="pres">
      <dgm:prSet presAssocID="{77F3D380-5777-48B2-9FA5-1870B85B01AC}"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ckmark"/>
        </a:ext>
      </dgm:extLst>
    </dgm:pt>
    <dgm:pt modelId="{A6F12D57-81F8-473D-B0EE-4E99A5EE73F4}" type="pres">
      <dgm:prSet presAssocID="{77F3D380-5777-48B2-9FA5-1870B85B01AC}" presName="spaceRect" presStyleCnt="0"/>
      <dgm:spPr/>
    </dgm:pt>
    <dgm:pt modelId="{77096C0C-39B9-4919-8227-7FECC778BC10}" type="pres">
      <dgm:prSet presAssocID="{77F3D380-5777-48B2-9FA5-1870B85B01AC}" presName="parTx" presStyleLbl="revTx" presStyleIdx="3" presStyleCnt="6">
        <dgm:presLayoutVars>
          <dgm:chMax val="0"/>
          <dgm:chPref val="0"/>
        </dgm:presLayoutVars>
      </dgm:prSet>
      <dgm:spPr/>
    </dgm:pt>
    <dgm:pt modelId="{F56F9F54-B2EB-49A1-8213-DCCF828C3D76}" type="pres">
      <dgm:prSet presAssocID="{1143A75C-51C7-4DBD-9330-A90008D3FDF4}" presName="sibTrans" presStyleCnt="0"/>
      <dgm:spPr/>
    </dgm:pt>
    <dgm:pt modelId="{AB404936-AA97-488D-B1E7-4429DEDA3312}" type="pres">
      <dgm:prSet presAssocID="{339E5B03-955F-4FB6-9DFC-C1F40E1F76F5}" presName="compNode" presStyleCnt="0"/>
      <dgm:spPr/>
    </dgm:pt>
    <dgm:pt modelId="{FFA8A8D5-B740-4444-847C-1A84C942D321}" type="pres">
      <dgm:prSet presAssocID="{339E5B03-955F-4FB6-9DFC-C1F40E1F76F5}" presName="bgRect" presStyleLbl="bgShp" presStyleIdx="4" presStyleCnt="6"/>
      <dgm:spPr/>
    </dgm:pt>
    <dgm:pt modelId="{3678E3F9-940D-449D-BA88-1E9EDC10F289}" type="pres">
      <dgm:prSet presAssocID="{339E5B03-955F-4FB6-9DFC-C1F40E1F76F5}"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Gavel"/>
        </a:ext>
      </dgm:extLst>
    </dgm:pt>
    <dgm:pt modelId="{96F8C9C2-A47B-4A9E-95C8-19C63E80ED9E}" type="pres">
      <dgm:prSet presAssocID="{339E5B03-955F-4FB6-9DFC-C1F40E1F76F5}" presName="spaceRect" presStyleCnt="0"/>
      <dgm:spPr/>
    </dgm:pt>
    <dgm:pt modelId="{A49C8B92-97C0-4793-8411-1B3D30B69422}" type="pres">
      <dgm:prSet presAssocID="{339E5B03-955F-4FB6-9DFC-C1F40E1F76F5}" presName="parTx" presStyleLbl="revTx" presStyleIdx="4" presStyleCnt="6">
        <dgm:presLayoutVars>
          <dgm:chMax val="0"/>
          <dgm:chPref val="0"/>
        </dgm:presLayoutVars>
      </dgm:prSet>
      <dgm:spPr/>
    </dgm:pt>
    <dgm:pt modelId="{E4030567-CAA3-4A44-91EA-90952724ABEF}" type="pres">
      <dgm:prSet presAssocID="{F113C782-5812-4456-9983-11AC76EC475B}" presName="sibTrans" presStyleCnt="0"/>
      <dgm:spPr/>
    </dgm:pt>
    <dgm:pt modelId="{BD9F7AC5-8404-4D47-970A-32E24A050AE7}" type="pres">
      <dgm:prSet presAssocID="{2F12A08C-21B4-4B4A-9AC8-6C237BD5628B}" presName="compNode" presStyleCnt="0"/>
      <dgm:spPr/>
    </dgm:pt>
    <dgm:pt modelId="{9CECA9C4-314B-41F8-A72A-EF0408FE513D}" type="pres">
      <dgm:prSet presAssocID="{2F12A08C-21B4-4B4A-9AC8-6C237BD5628B}" presName="bgRect" presStyleLbl="bgShp" presStyleIdx="5" presStyleCnt="6"/>
      <dgm:spPr/>
    </dgm:pt>
    <dgm:pt modelId="{46AF3FB0-0E2B-43E1-936B-DA636B1BCE14}" type="pres">
      <dgm:prSet presAssocID="{2F12A08C-21B4-4B4A-9AC8-6C237BD5628B}"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Paperclip"/>
        </a:ext>
      </dgm:extLst>
    </dgm:pt>
    <dgm:pt modelId="{D290A2B1-1144-48D8-8C09-B037CA46988E}" type="pres">
      <dgm:prSet presAssocID="{2F12A08C-21B4-4B4A-9AC8-6C237BD5628B}" presName="spaceRect" presStyleCnt="0"/>
      <dgm:spPr/>
    </dgm:pt>
    <dgm:pt modelId="{0D6F2337-A3DC-4A6C-AFF3-06734691EB25}" type="pres">
      <dgm:prSet presAssocID="{2F12A08C-21B4-4B4A-9AC8-6C237BD5628B}" presName="parTx" presStyleLbl="revTx" presStyleIdx="5" presStyleCnt="6">
        <dgm:presLayoutVars>
          <dgm:chMax val="0"/>
          <dgm:chPref val="0"/>
        </dgm:presLayoutVars>
      </dgm:prSet>
      <dgm:spPr/>
    </dgm:pt>
  </dgm:ptLst>
  <dgm:cxnLst>
    <dgm:cxn modelId="{501F952F-3B9B-4DC0-ACA0-2575F49FCF7F}" srcId="{4E02A096-FA0A-41DB-8883-FF4EB8535136}" destId="{68D71055-CA0A-47E9-BDCD-96625DCE5E2D}" srcOrd="2" destOrd="0" parTransId="{1E24A23C-09CA-46AE-AD03-AF7AE9789EC7}" sibTransId="{1FFC1F35-A53C-4373-A106-426677E5392B}"/>
    <dgm:cxn modelId="{26332230-CD92-49D0-BFB5-246EACC06C79}" type="presOf" srcId="{4E02A096-FA0A-41DB-8883-FF4EB8535136}" destId="{678F1B19-44B8-4F1F-B5D1-9F68555307C6}" srcOrd="0" destOrd="0" presId="urn:microsoft.com/office/officeart/2018/2/layout/IconVerticalSolidList"/>
    <dgm:cxn modelId="{4EE8B636-5358-4112-BA77-849DC56DB4D8}" type="presOf" srcId="{7A3280ED-FE51-4832-A0C0-E3DA015849CF}" destId="{BD791674-EBC6-44D3-BDA8-132A532FC4A3}" srcOrd="0" destOrd="0" presId="urn:microsoft.com/office/officeart/2018/2/layout/IconVerticalSolidList"/>
    <dgm:cxn modelId="{7CF7BB37-C919-4DCD-AB99-5BF724B14F8C}" type="presOf" srcId="{77F3D380-5777-48B2-9FA5-1870B85B01AC}" destId="{77096C0C-39B9-4919-8227-7FECC778BC10}" srcOrd="0" destOrd="0" presId="urn:microsoft.com/office/officeart/2018/2/layout/IconVerticalSolidList"/>
    <dgm:cxn modelId="{4EBD683B-F925-411C-9FD6-A23209F65C04}" type="presOf" srcId="{2F12A08C-21B4-4B4A-9AC8-6C237BD5628B}" destId="{0D6F2337-A3DC-4A6C-AFF3-06734691EB25}" srcOrd="0" destOrd="0" presId="urn:microsoft.com/office/officeart/2018/2/layout/IconVerticalSolidList"/>
    <dgm:cxn modelId="{3FAB4945-9994-4EA3-B8C2-8FD8A3920CFF}" type="presOf" srcId="{0F1A0BD5-E9F1-4E17-9341-5E646330EC33}" destId="{1D2F17A6-4C85-46AE-908E-E6F0204A1BE8}" srcOrd="0" destOrd="0" presId="urn:microsoft.com/office/officeart/2018/2/layout/IconVerticalSolidList"/>
    <dgm:cxn modelId="{699EC069-67ED-4C06-AA3C-4AE818B95800}" srcId="{4E02A096-FA0A-41DB-8883-FF4EB8535136}" destId="{7A3280ED-FE51-4832-A0C0-E3DA015849CF}" srcOrd="1" destOrd="0" parTransId="{A9E4D26D-3E74-46B5-9F26-6D318BDB07EA}" sibTransId="{4DDF604C-4217-465E-BF15-B75C2A291591}"/>
    <dgm:cxn modelId="{6112454E-EC47-4A49-B94E-0D2F5ADB48E4}" type="presOf" srcId="{339E5B03-955F-4FB6-9DFC-C1F40E1F76F5}" destId="{A49C8B92-97C0-4793-8411-1B3D30B69422}" srcOrd="0" destOrd="0" presId="urn:microsoft.com/office/officeart/2018/2/layout/IconVerticalSolidList"/>
    <dgm:cxn modelId="{F82CA0A4-54B3-464E-A871-6764FF9DA708}" srcId="{4E02A096-FA0A-41DB-8883-FF4EB8535136}" destId="{77F3D380-5777-48B2-9FA5-1870B85B01AC}" srcOrd="3" destOrd="0" parTransId="{1A7D34AF-589C-48A2-BCAA-D59F95DAC117}" sibTransId="{1143A75C-51C7-4DBD-9330-A90008D3FDF4}"/>
    <dgm:cxn modelId="{08B780A8-630A-43A2-951E-9B0A1F7F6ABE}" type="presOf" srcId="{68D71055-CA0A-47E9-BDCD-96625DCE5E2D}" destId="{7F40452F-E565-4273-B2E5-458E98CD78F1}" srcOrd="0" destOrd="0" presId="urn:microsoft.com/office/officeart/2018/2/layout/IconVerticalSolidList"/>
    <dgm:cxn modelId="{D82081AD-F695-4BB5-B946-8605012D6ED3}" srcId="{4E02A096-FA0A-41DB-8883-FF4EB8535136}" destId="{2F12A08C-21B4-4B4A-9AC8-6C237BD5628B}" srcOrd="5" destOrd="0" parTransId="{A6C7B956-722C-4735-B512-104C707F6DA4}" sibTransId="{94C25326-1D99-4170-B422-B6D7A6E0662A}"/>
    <dgm:cxn modelId="{132876AE-4D46-4A6C-AC15-5983412DA5E5}" srcId="{4E02A096-FA0A-41DB-8883-FF4EB8535136}" destId="{339E5B03-955F-4FB6-9DFC-C1F40E1F76F5}" srcOrd="4" destOrd="0" parTransId="{6DFC5988-1A5C-4A3D-A971-47308477F155}" sibTransId="{F113C782-5812-4456-9983-11AC76EC475B}"/>
    <dgm:cxn modelId="{5B5460BD-A618-4649-BD9A-03C2F6C563EE}" srcId="{4E02A096-FA0A-41DB-8883-FF4EB8535136}" destId="{0F1A0BD5-E9F1-4E17-9341-5E646330EC33}" srcOrd="0" destOrd="0" parTransId="{88C05B9C-BFBF-4355-846B-F2984C617597}" sibTransId="{BB99C323-B54D-4351-BD5A-40A51E0076B7}"/>
    <dgm:cxn modelId="{91F3B4D2-FBD5-4555-9C68-B1DC6621FC79}" type="presParOf" srcId="{678F1B19-44B8-4F1F-B5D1-9F68555307C6}" destId="{876E13CF-AF24-46AC-A691-619564DD2081}" srcOrd="0" destOrd="0" presId="urn:microsoft.com/office/officeart/2018/2/layout/IconVerticalSolidList"/>
    <dgm:cxn modelId="{8B87B6B9-64C4-4081-A624-C362FD34467E}" type="presParOf" srcId="{876E13CF-AF24-46AC-A691-619564DD2081}" destId="{38AFAA5D-CAF0-45CF-B02B-43750769C6C1}" srcOrd="0" destOrd="0" presId="urn:microsoft.com/office/officeart/2018/2/layout/IconVerticalSolidList"/>
    <dgm:cxn modelId="{E5FEEFA7-835D-4097-9CF2-DDFC9C86FB56}" type="presParOf" srcId="{876E13CF-AF24-46AC-A691-619564DD2081}" destId="{ACC00038-FDB7-4482-8C4B-7FEB55BBA630}" srcOrd="1" destOrd="0" presId="urn:microsoft.com/office/officeart/2018/2/layout/IconVerticalSolidList"/>
    <dgm:cxn modelId="{7E5B3D06-2D94-43E5-9508-DDD63FD9362F}" type="presParOf" srcId="{876E13CF-AF24-46AC-A691-619564DD2081}" destId="{64637359-43F0-45EE-B221-9120A80C03C3}" srcOrd="2" destOrd="0" presId="urn:microsoft.com/office/officeart/2018/2/layout/IconVerticalSolidList"/>
    <dgm:cxn modelId="{956933DA-D577-4846-9845-D78146D481EC}" type="presParOf" srcId="{876E13CF-AF24-46AC-A691-619564DD2081}" destId="{1D2F17A6-4C85-46AE-908E-E6F0204A1BE8}" srcOrd="3" destOrd="0" presId="urn:microsoft.com/office/officeart/2018/2/layout/IconVerticalSolidList"/>
    <dgm:cxn modelId="{18E25D06-B26F-43D8-A0DD-FE0D13D73894}" type="presParOf" srcId="{678F1B19-44B8-4F1F-B5D1-9F68555307C6}" destId="{A69FF5CA-3CBD-4DF7-816B-104F20CC610E}" srcOrd="1" destOrd="0" presId="urn:microsoft.com/office/officeart/2018/2/layout/IconVerticalSolidList"/>
    <dgm:cxn modelId="{9E6C8640-C89D-4E42-8F8C-7D81A44E8601}" type="presParOf" srcId="{678F1B19-44B8-4F1F-B5D1-9F68555307C6}" destId="{043EDE78-1CA1-4324-96FA-11E3534C39B1}" srcOrd="2" destOrd="0" presId="urn:microsoft.com/office/officeart/2018/2/layout/IconVerticalSolidList"/>
    <dgm:cxn modelId="{C62CD370-636F-4E53-94DA-8BE65E21FF16}" type="presParOf" srcId="{043EDE78-1CA1-4324-96FA-11E3534C39B1}" destId="{D81EB479-2936-4F06-886F-1115083D8360}" srcOrd="0" destOrd="0" presId="urn:microsoft.com/office/officeart/2018/2/layout/IconVerticalSolidList"/>
    <dgm:cxn modelId="{46D6E0D1-53CA-4ED8-BB35-FBFB03EBFB58}" type="presParOf" srcId="{043EDE78-1CA1-4324-96FA-11E3534C39B1}" destId="{16C72945-2934-4A01-9E76-7BF7A9380CCC}" srcOrd="1" destOrd="0" presId="urn:microsoft.com/office/officeart/2018/2/layout/IconVerticalSolidList"/>
    <dgm:cxn modelId="{D9866074-FCF9-4466-942A-87F64E3BD6B4}" type="presParOf" srcId="{043EDE78-1CA1-4324-96FA-11E3534C39B1}" destId="{9FADB76D-F823-452D-A450-71013A43C3DE}" srcOrd="2" destOrd="0" presId="urn:microsoft.com/office/officeart/2018/2/layout/IconVerticalSolidList"/>
    <dgm:cxn modelId="{83730DF5-8149-411D-BBFD-E870CC59EB5A}" type="presParOf" srcId="{043EDE78-1CA1-4324-96FA-11E3534C39B1}" destId="{BD791674-EBC6-44D3-BDA8-132A532FC4A3}" srcOrd="3" destOrd="0" presId="urn:microsoft.com/office/officeart/2018/2/layout/IconVerticalSolidList"/>
    <dgm:cxn modelId="{0C937FBD-DD5B-4ED2-B5B0-C9BD6800C1AD}" type="presParOf" srcId="{678F1B19-44B8-4F1F-B5D1-9F68555307C6}" destId="{313EE1FB-74C4-46F7-930D-81DD49D6B747}" srcOrd="3" destOrd="0" presId="urn:microsoft.com/office/officeart/2018/2/layout/IconVerticalSolidList"/>
    <dgm:cxn modelId="{247B74D3-8D0C-4F24-A0C7-04CC490E5DB1}" type="presParOf" srcId="{678F1B19-44B8-4F1F-B5D1-9F68555307C6}" destId="{7A6C4C96-A6F0-48AD-B4B1-847BA390F7E5}" srcOrd="4" destOrd="0" presId="urn:microsoft.com/office/officeart/2018/2/layout/IconVerticalSolidList"/>
    <dgm:cxn modelId="{63D70C51-AA12-463C-930D-A9CA361523E7}" type="presParOf" srcId="{7A6C4C96-A6F0-48AD-B4B1-847BA390F7E5}" destId="{F4C0DBBB-5018-4D7F-B9E8-8D908EC8C077}" srcOrd="0" destOrd="0" presId="urn:microsoft.com/office/officeart/2018/2/layout/IconVerticalSolidList"/>
    <dgm:cxn modelId="{21F60A0A-F368-482F-8A6E-CF41A3004DFF}" type="presParOf" srcId="{7A6C4C96-A6F0-48AD-B4B1-847BA390F7E5}" destId="{90D5E178-A8C1-428D-9E78-73373FCBDA36}" srcOrd="1" destOrd="0" presId="urn:microsoft.com/office/officeart/2018/2/layout/IconVerticalSolidList"/>
    <dgm:cxn modelId="{99E56B3F-0DCB-4420-BE83-38F45C22E679}" type="presParOf" srcId="{7A6C4C96-A6F0-48AD-B4B1-847BA390F7E5}" destId="{0094F5ED-C38E-4C8E-B09E-27CC13DDC94A}" srcOrd="2" destOrd="0" presId="urn:microsoft.com/office/officeart/2018/2/layout/IconVerticalSolidList"/>
    <dgm:cxn modelId="{687CCB7F-9912-4BE3-8B5C-F19AED843E0A}" type="presParOf" srcId="{7A6C4C96-A6F0-48AD-B4B1-847BA390F7E5}" destId="{7F40452F-E565-4273-B2E5-458E98CD78F1}" srcOrd="3" destOrd="0" presId="urn:microsoft.com/office/officeart/2018/2/layout/IconVerticalSolidList"/>
    <dgm:cxn modelId="{D0AE4C6F-99C1-42AB-B617-554B7CFFC27B}" type="presParOf" srcId="{678F1B19-44B8-4F1F-B5D1-9F68555307C6}" destId="{25E8685A-9B20-4014-BF6F-7884B35B92E2}" srcOrd="5" destOrd="0" presId="urn:microsoft.com/office/officeart/2018/2/layout/IconVerticalSolidList"/>
    <dgm:cxn modelId="{BD260BF6-1B1F-44A8-B147-84C6995F2E34}" type="presParOf" srcId="{678F1B19-44B8-4F1F-B5D1-9F68555307C6}" destId="{FF47AB02-4E13-44AF-8BBB-A644F99B9E03}" srcOrd="6" destOrd="0" presId="urn:microsoft.com/office/officeart/2018/2/layout/IconVerticalSolidList"/>
    <dgm:cxn modelId="{B1C0C334-2C49-4CA3-A9D5-E26671F2FB01}" type="presParOf" srcId="{FF47AB02-4E13-44AF-8BBB-A644F99B9E03}" destId="{986CABCA-B117-4B74-914F-9BD8916C89ED}" srcOrd="0" destOrd="0" presId="urn:microsoft.com/office/officeart/2018/2/layout/IconVerticalSolidList"/>
    <dgm:cxn modelId="{D39FC09C-DC97-41B6-B810-F901B30A7521}" type="presParOf" srcId="{FF47AB02-4E13-44AF-8BBB-A644F99B9E03}" destId="{E6B9E0D7-B89B-4374-9853-6D84A3E7C16E}" srcOrd="1" destOrd="0" presId="urn:microsoft.com/office/officeart/2018/2/layout/IconVerticalSolidList"/>
    <dgm:cxn modelId="{AAF67860-01BE-4FC4-AA8E-2D07D8600FE8}" type="presParOf" srcId="{FF47AB02-4E13-44AF-8BBB-A644F99B9E03}" destId="{A6F12D57-81F8-473D-B0EE-4E99A5EE73F4}" srcOrd="2" destOrd="0" presId="urn:microsoft.com/office/officeart/2018/2/layout/IconVerticalSolidList"/>
    <dgm:cxn modelId="{7A9C93E9-31EB-4A0B-AFCB-0AE58B6EBA97}" type="presParOf" srcId="{FF47AB02-4E13-44AF-8BBB-A644F99B9E03}" destId="{77096C0C-39B9-4919-8227-7FECC778BC10}" srcOrd="3" destOrd="0" presId="urn:microsoft.com/office/officeart/2018/2/layout/IconVerticalSolidList"/>
    <dgm:cxn modelId="{77EBEBFA-E6E9-4ED3-A9B8-786E07C06D8A}" type="presParOf" srcId="{678F1B19-44B8-4F1F-B5D1-9F68555307C6}" destId="{F56F9F54-B2EB-49A1-8213-DCCF828C3D76}" srcOrd="7" destOrd="0" presId="urn:microsoft.com/office/officeart/2018/2/layout/IconVerticalSolidList"/>
    <dgm:cxn modelId="{EE0AEA73-0C7D-49B2-A3A8-5EB6FF8C1888}" type="presParOf" srcId="{678F1B19-44B8-4F1F-B5D1-9F68555307C6}" destId="{AB404936-AA97-488D-B1E7-4429DEDA3312}" srcOrd="8" destOrd="0" presId="urn:microsoft.com/office/officeart/2018/2/layout/IconVerticalSolidList"/>
    <dgm:cxn modelId="{713228DC-7D57-4511-A616-3063D781CB15}" type="presParOf" srcId="{AB404936-AA97-488D-B1E7-4429DEDA3312}" destId="{FFA8A8D5-B740-4444-847C-1A84C942D321}" srcOrd="0" destOrd="0" presId="urn:microsoft.com/office/officeart/2018/2/layout/IconVerticalSolidList"/>
    <dgm:cxn modelId="{14C2326D-B22A-45D5-9DDB-DEE7EC759437}" type="presParOf" srcId="{AB404936-AA97-488D-B1E7-4429DEDA3312}" destId="{3678E3F9-940D-449D-BA88-1E9EDC10F289}" srcOrd="1" destOrd="0" presId="urn:microsoft.com/office/officeart/2018/2/layout/IconVerticalSolidList"/>
    <dgm:cxn modelId="{28C79C71-771C-4D70-94B8-999FAEA3B582}" type="presParOf" srcId="{AB404936-AA97-488D-B1E7-4429DEDA3312}" destId="{96F8C9C2-A47B-4A9E-95C8-19C63E80ED9E}" srcOrd="2" destOrd="0" presId="urn:microsoft.com/office/officeart/2018/2/layout/IconVerticalSolidList"/>
    <dgm:cxn modelId="{3D8D5EA1-FE2B-401B-A100-528046B5476C}" type="presParOf" srcId="{AB404936-AA97-488D-B1E7-4429DEDA3312}" destId="{A49C8B92-97C0-4793-8411-1B3D30B69422}" srcOrd="3" destOrd="0" presId="urn:microsoft.com/office/officeart/2018/2/layout/IconVerticalSolidList"/>
    <dgm:cxn modelId="{7D6B5426-742F-4CF1-9AED-46640A3B6D68}" type="presParOf" srcId="{678F1B19-44B8-4F1F-B5D1-9F68555307C6}" destId="{E4030567-CAA3-4A44-91EA-90952724ABEF}" srcOrd="9" destOrd="0" presId="urn:microsoft.com/office/officeart/2018/2/layout/IconVerticalSolidList"/>
    <dgm:cxn modelId="{7B389441-B348-48DE-9482-6430F12135EF}" type="presParOf" srcId="{678F1B19-44B8-4F1F-B5D1-9F68555307C6}" destId="{BD9F7AC5-8404-4D47-970A-32E24A050AE7}" srcOrd="10" destOrd="0" presId="urn:microsoft.com/office/officeart/2018/2/layout/IconVerticalSolidList"/>
    <dgm:cxn modelId="{1BCE6F1E-DDB2-4742-B721-6A2C1C78EC69}" type="presParOf" srcId="{BD9F7AC5-8404-4D47-970A-32E24A050AE7}" destId="{9CECA9C4-314B-41F8-A72A-EF0408FE513D}" srcOrd="0" destOrd="0" presId="urn:microsoft.com/office/officeart/2018/2/layout/IconVerticalSolidList"/>
    <dgm:cxn modelId="{5C82AA84-164B-4D68-B848-8EF34EC0BDB8}" type="presParOf" srcId="{BD9F7AC5-8404-4D47-970A-32E24A050AE7}" destId="{46AF3FB0-0E2B-43E1-936B-DA636B1BCE14}" srcOrd="1" destOrd="0" presId="urn:microsoft.com/office/officeart/2018/2/layout/IconVerticalSolidList"/>
    <dgm:cxn modelId="{B527575C-AA75-4C3A-9AFC-277727B901BD}" type="presParOf" srcId="{BD9F7AC5-8404-4D47-970A-32E24A050AE7}" destId="{D290A2B1-1144-48D8-8C09-B037CA46988E}" srcOrd="2" destOrd="0" presId="urn:microsoft.com/office/officeart/2018/2/layout/IconVerticalSolidList"/>
    <dgm:cxn modelId="{6E8807C8-4D25-4297-8EDB-7C7740BABFE8}" type="presParOf" srcId="{BD9F7AC5-8404-4D47-970A-32E24A050AE7}" destId="{0D6F2337-A3DC-4A6C-AFF3-06734691EB25}"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765228-CF3F-490E-998C-F2BA354DEC2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9B47FE1-55D6-4B64-93CC-3E9389D71D8A}">
      <dgm:prSet/>
      <dgm:spPr/>
      <dgm:t>
        <a:bodyPr/>
        <a:lstStyle/>
        <a:p>
          <a:pPr>
            <a:lnSpc>
              <a:spcPct val="100000"/>
            </a:lnSpc>
          </a:pPr>
          <a:r>
            <a:rPr lang="en-US"/>
            <a:t>We applied web scrapping to webscrap Falcon 9 launch records with BeautifulSoup </a:t>
          </a:r>
        </a:p>
      </dgm:t>
    </dgm:pt>
    <dgm:pt modelId="{31DD47E2-41C5-4C04-BC9B-EB5EBFF9A144}" type="parTrans" cxnId="{EFB2D3DC-1FD3-4202-84DB-022419B22E7D}">
      <dgm:prSet/>
      <dgm:spPr/>
      <dgm:t>
        <a:bodyPr/>
        <a:lstStyle/>
        <a:p>
          <a:endParaRPr lang="en-US"/>
        </a:p>
      </dgm:t>
    </dgm:pt>
    <dgm:pt modelId="{D1400E5C-5616-44C0-A107-8800A36C57E4}" type="sibTrans" cxnId="{EFB2D3DC-1FD3-4202-84DB-022419B22E7D}">
      <dgm:prSet/>
      <dgm:spPr/>
      <dgm:t>
        <a:bodyPr/>
        <a:lstStyle/>
        <a:p>
          <a:endParaRPr lang="en-US"/>
        </a:p>
      </dgm:t>
    </dgm:pt>
    <dgm:pt modelId="{BC1EC322-0FC8-428A-9649-59927644F939}">
      <dgm:prSet/>
      <dgm:spPr/>
      <dgm:t>
        <a:bodyPr/>
        <a:lstStyle/>
        <a:p>
          <a:pPr>
            <a:lnSpc>
              <a:spcPct val="100000"/>
            </a:lnSpc>
          </a:pPr>
          <a:r>
            <a:rPr lang="en-US" dirty="0"/>
            <a:t>We parsed the table and converted it into a pandas </a:t>
          </a:r>
          <a:r>
            <a:rPr lang="en-US" dirty="0" err="1"/>
            <a:t>dataframe</a:t>
          </a:r>
          <a:r>
            <a:rPr lang="en-US" dirty="0"/>
            <a:t>.</a:t>
          </a:r>
        </a:p>
      </dgm:t>
    </dgm:pt>
    <dgm:pt modelId="{14452B3F-A0E1-44BC-BEE3-255D53FFB87E}" type="parTrans" cxnId="{74DA2AC9-D5DC-40FF-B141-DB9C715ECABA}">
      <dgm:prSet/>
      <dgm:spPr/>
      <dgm:t>
        <a:bodyPr/>
        <a:lstStyle/>
        <a:p>
          <a:endParaRPr lang="en-US"/>
        </a:p>
      </dgm:t>
    </dgm:pt>
    <dgm:pt modelId="{C88ADDA8-7DC4-4719-8795-24BEEC5C4C5C}" type="sibTrans" cxnId="{74DA2AC9-D5DC-40FF-B141-DB9C715ECABA}">
      <dgm:prSet/>
      <dgm:spPr/>
      <dgm:t>
        <a:bodyPr/>
        <a:lstStyle/>
        <a:p>
          <a:endParaRPr lang="en-US"/>
        </a:p>
      </dgm:t>
    </dgm:pt>
    <dgm:pt modelId="{0D8EF5F4-5491-44CD-AA3E-AFE952C7356C}">
      <dgm:prSet/>
      <dgm:spPr/>
      <dgm:t>
        <a:bodyPr/>
        <a:lstStyle/>
        <a:p>
          <a:pPr>
            <a:lnSpc>
              <a:spcPct val="100000"/>
            </a:lnSpc>
          </a:pPr>
          <a:r>
            <a:rPr lang="en-US" dirty="0">
              <a:solidFill>
                <a:schemeClr val="tx1"/>
              </a:solidFill>
              <a:latin typeface="Abadi" panose="020B0604020104020204" pitchFamily="34" charset="0"/>
            </a:rPr>
            <a:t>GitHub URL: </a:t>
          </a:r>
          <a:r>
            <a:rPr lang="en-US" b="1" dirty="0" err="1">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DataCollectionwithWebScraping</a:t>
          </a:r>
          <a:endParaRPr lang="en-US" dirty="0">
            <a:solidFill>
              <a:schemeClr val="tx1"/>
            </a:solidFill>
          </a:endParaRPr>
        </a:p>
      </dgm:t>
    </dgm:pt>
    <dgm:pt modelId="{5122AEF9-3FCC-4A44-BD9C-2527540E4176}" type="parTrans" cxnId="{5AB1B6E2-FDC8-4F8A-9CDB-51FD7FDF8018}">
      <dgm:prSet/>
      <dgm:spPr/>
      <dgm:t>
        <a:bodyPr/>
        <a:lstStyle/>
        <a:p>
          <a:endParaRPr lang="en-US"/>
        </a:p>
      </dgm:t>
    </dgm:pt>
    <dgm:pt modelId="{1C8058B0-160A-4DC7-B74E-DBA6BEA694B3}" type="sibTrans" cxnId="{5AB1B6E2-FDC8-4F8A-9CDB-51FD7FDF8018}">
      <dgm:prSet/>
      <dgm:spPr/>
      <dgm:t>
        <a:bodyPr/>
        <a:lstStyle/>
        <a:p>
          <a:endParaRPr lang="en-US"/>
        </a:p>
      </dgm:t>
    </dgm:pt>
    <dgm:pt modelId="{D017F367-CAF5-4D82-803D-91AB35E6915E}" type="pres">
      <dgm:prSet presAssocID="{8C765228-CF3F-490E-998C-F2BA354DEC20}" presName="root" presStyleCnt="0">
        <dgm:presLayoutVars>
          <dgm:dir/>
          <dgm:resizeHandles val="exact"/>
        </dgm:presLayoutVars>
      </dgm:prSet>
      <dgm:spPr/>
    </dgm:pt>
    <dgm:pt modelId="{7D2EE0FF-ECC0-4973-B419-5861B1A2EC13}" type="pres">
      <dgm:prSet presAssocID="{F9B47FE1-55D6-4B64-93CC-3E9389D71D8A}" presName="compNode" presStyleCnt="0"/>
      <dgm:spPr/>
    </dgm:pt>
    <dgm:pt modelId="{A4DF7F27-2254-4F9A-89D9-50BDC2D54479}" type="pres">
      <dgm:prSet presAssocID="{F9B47FE1-55D6-4B64-93CC-3E9389D71D8A}" presName="bgRect" presStyleLbl="bgShp" presStyleIdx="0" presStyleCnt="3">
        <dgm:style>
          <a:lnRef idx="2">
            <a:schemeClr val="dk1">
              <a:shade val="50000"/>
            </a:schemeClr>
          </a:lnRef>
          <a:fillRef idx="1">
            <a:schemeClr val="dk1"/>
          </a:fillRef>
          <a:effectRef idx="0">
            <a:schemeClr val="dk1"/>
          </a:effectRef>
          <a:fontRef idx="minor">
            <a:schemeClr val="lt1"/>
          </a:fontRef>
        </dgm:style>
      </dgm:prSet>
      <dgm:spPr/>
    </dgm:pt>
    <dgm:pt modelId="{994F3902-FF49-4327-B8EF-1B4A8994A203}" type="pres">
      <dgm:prSet presAssocID="{F9B47FE1-55D6-4B64-93CC-3E9389D71D8A}" presName="iconRect" presStyleLbl="node1" presStyleIdx="0"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Rocket"/>
        </a:ext>
      </dgm:extLst>
    </dgm:pt>
    <dgm:pt modelId="{BA0F1E06-5B75-48D4-81AC-4FDE0B2C6402}" type="pres">
      <dgm:prSet presAssocID="{F9B47FE1-55D6-4B64-93CC-3E9389D71D8A}" presName="spaceRect" presStyleCnt="0"/>
      <dgm:spPr/>
    </dgm:pt>
    <dgm:pt modelId="{9ACA0E0C-04A3-4D7F-96C8-5A45A7F94FC4}" type="pres">
      <dgm:prSet presAssocID="{F9B47FE1-55D6-4B64-93CC-3E9389D71D8A}" presName="parTx" presStyleLbl="revTx" presStyleIdx="0" presStyleCnt="3">
        <dgm:presLayoutVars>
          <dgm:chMax val="0"/>
          <dgm:chPref val="0"/>
        </dgm:presLayoutVars>
      </dgm:prSet>
      <dgm:spPr/>
    </dgm:pt>
    <dgm:pt modelId="{0075EC13-439C-4E51-AD56-52C77AF91EAB}" type="pres">
      <dgm:prSet presAssocID="{D1400E5C-5616-44C0-A107-8800A36C57E4}" presName="sibTrans" presStyleCnt="0"/>
      <dgm:spPr/>
    </dgm:pt>
    <dgm:pt modelId="{50100A12-6390-4295-8C64-0B73A666E0A1}" type="pres">
      <dgm:prSet presAssocID="{BC1EC322-0FC8-428A-9649-59927644F939}" presName="compNode" presStyleCnt="0"/>
      <dgm:spPr/>
    </dgm:pt>
    <dgm:pt modelId="{2E4AEE0D-12F0-4CEB-A1BE-5EF181DC8BDD}" type="pres">
      <dgm:prSet presAssocID="{BC1EC322-0FC8-428A-9649-59927644F939}" presName="bgRect" presStyleLbl="bgShp" presStyleIdx="1" presStyleCnt="3">
        <dgm:style>
          <a:lnRef idx="2">
            <a:schemeClr val="dk1">
              <a:shade val="50000"/>
            </a:schemeClr>
          </a:lnRef>
          <a:fillRef idx="1">
            <a:schemeClr val="dk1"/>
          </a:fillRef>
          <a:effectRef idx="0">
            <a:schemeClr val="dk1"/>
          </a:effectRef>
          <a:fontRef idx="minor">
            <a:schemeClr val="lt1"/>
          </a:fontRef>
        </dgm:style>
      </dgm:prSet>
      <dgm:spPr/>
    </dgm:pt>
    <dgm:pt modelId="{03D572EF-F455-44F6-AB3C-C77EE5B99DBC}" type="pres">
      <dgm:prSet presAssocID="{BC1EC322-0FC8-428A-9649-59927644F939}" presName="iconRect" presStyleLbl="node1" presStyleIdx="1"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Panda"/>
        </a:ext>
      </dgm:extLst>
    </dgm:pt>
    <dgm:pt modelId="{071DEF74-0906-48CD-8B3A-CB69D441429C}" type="pres">
      <dgm:prSet presAssocID="{BC1EC322-0FC8-428A-9649-59927644F939}" presName="spaceRect" presStyleCnt="0"/>
      <dgm:spPr/>
    </dgm:pt>
    <dgm:pt modelId="{F5661743-86FA-4551-8B47-CA9A2B027AE3}" type="pres">
      <dgm:prSet presAssocID="{BC1EC322-0FC8-428A-9649-59927644F939}" presName="parTx" presStyleLbl="revTx" presStyleIdx="1" presStyleCnt="3" custScaleX="102209">
        <dgm:presLayoutVars>
          <dgm:chMax val="0"/>
          <dgm:chPref val="0"/>
        </dgm:presLayoutVars>
      </dgm:prSet>
      <dgm:spPr/>
    </dgm:pt>
    <dgm:pt modelId="{E94B948E-F26E-4F3C-8E6D-CC33BBCE68E1}" type="pres">
      <dgm:prSet presAssocID="{C88ADDA8-7DC4-4719-8795-24BEEC5C4C5C}" presName="sibTrans" presStyleCnt="0"/>
      <dgm:spPr/>
    </dgm:pt>
    <dgm:pt modelId="{26B83ECE-B264-4A62-A9AB-E5455E5C8A57}" type="pres">
      <dgm:prSet presAssocID="{0D8EF5F4-5491-44CD-AA3E-AFE952C7356C}" presName="compNode" presStyleCnt="0"/>
      <dgm:spPr/>
    </dgm:pt>
    <dgm:pt modelId="{E6367749-4400-422D-9F8B-E130B6D6ED43}" type="pres">
      <dgm:prSet presAssocID="{0D8EF5F4-5491-44CD-AA3E-AFE952C7356C}" presName="bgRect" presStyleLbl="bgShp" presStyleIdx="2" presStyleCnt="3">
        <dgm:style>
          <a:lnRef idx="2">
            <a:schemeClr val="dk1">
              <a:shade val="50000"/>
            </a:schemeClr>
          </a:lnRef>
          <a:fillRef idx="1">
            <a:schemeClr val="dk1"/>
          </a:fillRef>
          <a:effectRef idx="0">
            <a:schemeClr val="dk1"/>
          </a:effectRef>
          <a:fontRef idx="minor">
            <a:schemeClr val="lt1"/>
          </a:fontRef>
        </dgm:style>
      </dgm:prSet>
      <dgm:spPr/>
    </dgm:pt>
    <dgm:pt modelId="{7665B2B9-A767-4F78-B277-B3CC2FD0D69A}" type="pres">
      <dgm:prSet presAssocID="{0D8EF5F4-5491-44CD-AA3E-AFE952C7356C}" presName="iconRect" presStyleLbl="node1" presStyleIdx="2" presStyleCnt="3"/>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extLst>
        <a:ext uri="{E40237B7-FDA0-4F09-8148-C483321AD2D9}">
          <dgm14:cNvPr xmlns:dgm14="http://schemas.microsoft.com/office/drawing/2010/diagram" id="0" name="" descr="Link"/>
        </a:ext>
      </dgm:extLst>
    </dgm:pt>
    <dgm:pt modelId="{4ADA74F0-1C6F-4B5A-B4CB-544B8B8DAE8C}" type="pres">
      <dgm:prSet presAssocID="{0D8EF5F4-5491-44CD-AA3E-AFE952C7356C}" presName="spaceRect" presStyleCnt="0"/>
      <dgm:spPr/>
    </dgm:pt>
    <dgm:pt modelId="{5A51D506-7CC2-4075-B12A-E03A6A7E73B9}" type="pres">
      <dgm:prSet presAssocID="{0D8EF5F4-5491-44CD-AA3E-AFE952C7356C}" presName="parTx" presStyleLbl="revTx" presStyleIdx="2" presStyleCnt="3">
        <dgm:presLayoutVars>
          <dgm:chMax val="0"/>
          <dgm:chPref val="0"/>
        </dgm:presLayoutVars>
      </dgm:prSet>
      <dgm:spPr/>
    </dgm:pt>
  </dgm:ptLst>
  <dgm:cxnLst>
    <dgm:cxn modelId="{03C15912-D4B5-4925-B518-C0B73F90E35C}" type="presOf" srcId="{0D8EF5F4-5491-44CD-AA3E-AFE952C7356C}" destId="{5A51D506-7CC2-4075-B12A-E03A6A7E73B9}" srcOrd="0" destOrd="0" presId="urn:microsoft.com/office/officeart/2018/2/layout/IconVerticalSolidList"/>
    <dgm:cxn modelId="{5DE4531C-C8E8-4AF6-8F6F-8C46C61BCE46}" type="presOf" srcId="{BC1EC322-0FC8-428A-9649-59927644F939}" destId="{F5661743-86FA-4551-8B47-CA9A2B027AE3}" srcOrd="0" destOrd="0" presId="urn:microsoft.com/office/officeart/2018/2/layout/IconVerticalSolidList"/>
    <dgm:cxn modelId="{0598959D-00E7-43ED-B9EB-64625F8AB314}" type="presOf" srcId="{F9B47FE1-55D6-4B64-93CC-3E9389D71D8A}" destId="{9ACA0E0C-04A3-4D7F-96C8-5A45A7F94FC4}" srcOrd="0" destOrd="0" presId="urn:microsoft.com/office/officeart/2018/2/layout/IconVerticalSolidList"/>
    <dgm:cxn modelId="{74DA2AC9-D5DC-40FF-B141-DB9C715ECABA}" srcId="{8C765228-CF3F-490E-998C-F2BA354DEC20}" destId="{BC1EC322-0FC8-428A-9649-59927644F939}" srcOrd="1" destOrd="0" parTransId="{14452B3F-A0E1-44BC-BEE3-255D53FFB87E}" sibTransId="{C88ADDA8-7DC4-4719-8795-24BEEC5C4C5C}"/>
    <dgm:cxn modelId="{AED0BFCD-B12D-4891-93DC-4D31A2A5EBB1}" type="presOf" srcId="{8C765228-CF3F-490E-998C-F2BA354DEC20}" destId="{D017F367-CAF5-4D82-803D-91AB35E6915E}" srcOrd="0" destOrd="0" presId="urn:microsoft.com/office/officeart/2018/2/layout/IconVerticalSolidList"/>
    <dgm:cxn modelId="{EFB2D3DC-1FD3-4202-84DB-022419B22E7D}" srcId="{8C765228-CF3F-490E-998C-F2BA354DEC20}" destId="{F9B47FE1-55D6-4B64-93CC-3E9389D71D8A}" srcOrd="0" destOrd="0" parTransId="{31DD47E2-41C5-4C04-BC9B-EB5EBFF9A144}" sibTransId="{D1400E5C-5616-44C0-A107-8800A36C57E4}"/>
    <dgm:cxn modelId="{5AB1B6E2-FDC8-4F8A-9CDB-51FD7FDF8018}" srcId="{8C765228-CF3F-490E-998C-F2BA354DEC20}" destId="{0D8EF5F4-5491-44CD-AA3E-AFE952C7356C}" srcOrd="2" destOrd="0" parTransId="{5122AEF9-3FCC-4A44-BD9C-2527540E4176}" sibTransId="{1C8058B0-160A-4DC7-B74E-DBA6BEA694B3}"/>
    <dgm:cxn modelId="{A3972BD1-95D9-4AEE-B6AA-4B80F718B137}" type="presParOf" srcId="{D017F367-CAF5-4D82-803D-91AB35E6915E}" destId="{7D2EE0FF-ECC0-4973-B419-5861B1A2EC13}" srcOrd="0" destOrd="0" presId="urn:microsoft.com/office/officeart/2018/2/layout/IconVerticalSolidList"/>
    <dgm:cxn modelId="{DE1A0971-6FE1-4D7D-AC3C-1D610FBDEE73}" type="presParOf" srcId="{7D2EE0FF-ECC0-4973-B419-5861B1A2EC13}" destId="{A4DF7F27-2254-4F9A-89D9-50BDC2D54479}" srcOrd="0" destOrd="0" presId="urn:microsoft.com/office/officeart/2018/2/layout/IconVerticalSolidList"/>
    <dgm:cxn modelId="{A06B34BB-1E43-4CA8-ACBD-1AC685BDBCCD}" type="presParOf" srcId="{7D2EE0FF-ECC0-4973-B419-5861B1A2EC13}" destId="{994F3902-FF49-4327-B8EF-1B4A8994A203}" srcOrd="1" destOrd="0" presId="urn:microsoft.com/office/officeart/2018/2/layout/IconVerticalSolidList"/>
    <dgm:cxn modelId="{266D6ACD-CC86-4DC6-B57F-C152DB4EC97C}" type="presParOf" srcId="{7D2EE0FF-ECC0-4973-B419-5861B1A2EC13}" destId="{BA0F1E06-5B75-48D4-81AC-4FDE0B2C6402}" srcOrd="2" destOrd="0" presId="urn:microsoft.com/office/officeart/2018/2/layout/IconVerticalSolidList"/>
    <dgm:cxn modelId="{4464C7E6-5887-4363-B271-2089DAA83452}" type="presParOf" srcId="{7D2EE0FF-ECC0-4973-B419-5861B1A2EC13}" destId="{9ACA0E0C-04A3-4D7F-96C8-5A45A7F94FC4}" srcOrd="3" destOrd="0" presId="urn:microsoft.com/office/officeart/2018/2/layout/IconVerticalSolidList"/>
    <dgm:cxn modelId="{64857718-825A-41A6-A2AD-DC383CEC147C}" type="presParOf" srcId="{D017F367-CAF5-4D82-803D-91AB35E6915E}" destId="{0075EC13-439C-4E51-AD56-52C77AF91EAB}" srcOrd="1" destOrd="0" presId="urn:microsoft.com/office/officeart/2018/2/layout/IconVerticalSolidList"/>
    <dgm:cxn modelId="{A9619E76-1F41-40E8-B0E9-74B41424B641}" type="presParOf" srcId="{D017F367-CAF5-4D82-803D-91AB35E6915E}" destId="{50100A12-6390-4295-8C64-0B73A666E0A1}" srcOrd="2" destOrd="0" presId="urn:microsoft.com/office/officeart/2018/2/layout/IconVerticalSolidList"/>
    <dgm:cxn modelId="{DC489CA7-F242-4DDC-BC1B-CC714E5FE488}" type="presParOf" srcId="{50100A12-6390-4295-8C64-0B73A666E0A1}" destId="{2E4AEE0D-12F0-4CEB-A1BE-5EF181DC8BDD}" srcOrd="0" destOrd="0" presId="urn:microsoft.com/office/officeart/2018/2/layout/IconVerticalSolidList"/>
    <dgm:cxn modelId="{71E86AF3-1893-4F15-9270-9B3A9D89E446}" type="presParOf" srcId="{50100A12-6390-4295-8C64-0B73A666E0A1}" destId="{03D572EF-F455-44F6-AB3C-C77EE5B99DBC}" srcOrd="1" destOrd="0" presId="urn:microsoft.com/office/officeart/2018/2/layout/IconVerticalSolidList"/>
    <dgm:cxn modelId="{B6D17A0E-310D-4DB2-A4CF-CFE39D257D75}" type="presParOf" srcId="{50100A12-6390-4295-8C64-0B73A666E0A1}" destId="{071DEF74-0906-48CD-8B3A-CB69D441429C}" srcOrd="2" destOrd="0" presId="urn:microsoft.com/office/officeart/2018/2/layout/IconVerticalSolidList"/>
    <dgm:cxn modelId="{54E7698F-0F1D-49AF-B8D9-3DD82997E1EB}" type="presParOf" srcId="{50100A12-6390-4295-8C64-0B73A666E0A1}" destId="{F5661743-86FA-4551-8B47-CA9A2B027AE3}" srcOrd="3" destOrd="0" presId="urn:microsoft.com/office/officeart/2018/2/layout/IconVerticalSolidList"/>
    <dgm:cxn modelId="{8E31A8A1-E47E-4A47-AEA9-9B1E822ED278}" type="presParOf" srcId="{D017F367-CAF5-4D82-803D-91AB35E6915E}" destId="{E94B948E-F26E-4F3C-8E6D-CC33BBCE68E1}" srcOrd="3" destOrd="0" presId="urn:microsoft.com/office/officeart/2018/2/layout/IconVerticalSolidList"/>
    <dgm:cxn modelId="{62DFEE3F-7984-4CB2-8C0C-F3DBA656D4BD}" type="presParOf" srcId="{D017F367-CAF5-4D82-803D-91AB35E6915E}" destId="{26B83ECE-B264-4A62-A9AB-E5455E5C8A57}" srcOrd="4" destOrd="0" presId="urn:microsoft.com/office/officeart/2018/2/layout/IconVerticalSolidList"/>
    <dgm:cxn modelId="{2EB108F9-29A5-4EA0-A5D8-BA1440506B00}" type="presParOf" srcId="{26B83ECE-B264-4A62-A9AB-E5455E5C8A57}" destId="{E6367749-4400-422D-9F8B-E130B6D6ED43}" srcOrd="0" destOrd="0" presId="urn:microsoft.com/office/officeart/2018/2/layout/IconVerticalSolidList"/>
    <dgm:cxn modelId="{ED88D1A5-D2E8-4EFC-9DE6-0186CF274535}" type="presParOf" srcId="{26B83ECE-B264-4A62-A9AB-E5455E5C8A57}" destId="{7665B2B9-A767-4F78-B277-B3CC2FD0D69A}" srcOrd="1" destOrd="0" presId="urn:microsoft.com/office/officeart/2018/2/layout/IconVerticalSolidList"/>
    <dgm:cxn modelId="{D9648152-5D7A-4BB1-AED2-BAE989B7A88C}" type="presParOf" srcId="{26B83ECE-B264-4A62-A9AB-E5455E5C8A57}" destId="{4ADA74F0-1C6F-4B5A-B4CB-544B8B8DAE8C}" srcOrd="2" destOrd="0" presId="urn:microsoft.com/office/officeart/2018/2/layout/IconVerticalSolidList"/>
    <dgm:cxn modelId="{E034C6AC-BFDF-48F7-AE01-EBB87FE9AB11}" type="presParOf" srcId="{26B83ECE-B264-4A62-A9AB-E5455E5C8A57}" destId="{5A51D506-7CC2-4075-B12A-E03A6A7E73B9}"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ACCF452-482E-41BC-B21D-4C0382BF062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A7081C6-3A8B-45C7-92F8-98CB827527C4}">
      <dgm:prSet/>
      <dgm:spPr/>
      <dgm:t>
        <a:bodyPr/>
        <a:lstStyle/>
        <a:p>
          <a:r>
            <a:rPr lang="en-US"/>
            <a:t>We built an interactive dashboard with Plotly dash</a:t>
          </a:r>
        </a:p>
      </dgm:t>
    </dgm:pt>
    <dgm:pt modelId="{C98BEE32-DFD6-4A8C-8306-5A5CC2FDEA6D}" type="parTrans" cxnId="{A75A7D63-F4DF-4450-8D44-FA71A7741DDC}">
      <dgm:prSet/>
      <dgm:spPr/>
      <dgm:t>
        <a:bodyPr/>
        <a:lstStyle/>
        <a:p>
          <a:endParaRPr lang="en-US"/>
        </a:p>
      </dgm:t>
    </dgm:pt>
    <dgm:pt modelId="{B98E3DC9-E8E8-4A4A-AC67-73FE2954A9B5}" type="sibTrans" cxnId="{A75A7D63-F4DF-4450-8D44-FA71A7741DDC}">
      <dgm:prSet/>
      <dgm:spPr/>
      <dgm:t>
        <a:bodyPr/>
        <a:lstStyle/>
        <a:p>
          <a:endParaRPr lang="en-US"/>
        </a:p>
      </dgm:t>
    </dgm:pt>
    <dgm:pt modelId="{7119DAD4-64C1-40C8-8567-95E0F1319203}">
      <dgm:prSet/>
      <dgm:spPr/>
      <dgm:t>
        <a:bodyPr/>
        <a:lstStyle/>
        <a:p>
          <a:r>
            <a:rPr lang="en-US"/>
            <a:t>We plotted pie charts showing the total launches by a certain sites</a:t>
          </a:r>
        </a:p>
      </dgm:t>
    </dgm:pt>
    <dgm:pt modelId="{A090570E-3452-446C-A28E-B4A6B7461ED0}" type="parTrans" cxnId="{0C909AC8-2039-4C5B-B223-7247AC663B86}">
      <dgm:prSet/>
      <dgm:spPr/>
      <dgm:t>
        <a:bodyPr/>
        <a:lstStyle/>
        <a:p>
          <a:endParaRPr lang="en-US"/>
        </a:p>
      </dgm:t>
    </dgm:pt>
    <dgm:pt modelId="{F70660D3-AFA5-4612-86CE-659C8C963DF9}" type="sibTrans" cxnId="{0C909AC8-2039-4C5B-B223-7247AC663B86}">
      <dgm:prSet/>
      <dgm:spPr/>
      <dgm:t>
        <a:bodyPr/>
        <a:lstStyle/>
        <a:p>
          <a:endParaRPr lang="en-US"/>
        </a:p>
      </dgm:t>
    </dgm:pt>
    <dgm:pt modelId="{11EF28C8-3145-4F1F-80A4-917B1B2AB635}">
      <dgm:prSet/>
      <dgm:spPr/>
      <dgm:t>
        <a:bodyPr/>
        <a:lstStyle/>
        <a:p>
          <a:r>
            <a:rPr lang="en-US"/>
            <a:t>We plotted scatter graph showing the relationship with Outcome and Payload Mass (Kg) for the different booster version.</a:t>
          </a:r>
        </a:p>
      </dgm:t>
    </dgm:pt>
    <dgm:pt modelId="{B8429CD6-DE8B-4F10-9EB7-E1358C78C12A}" type="parTrans" cxnId="{BDD7EEA2-B152-4CF2-A43B-F4AFC8E4B994}">
      <dgm:prSet/>
      <dgm:spPr/>
      <dgm:t>
        <a:bodyPr/>
        <a:lstStyle/>
        <a:p>
          <a:endParaRPr lang="en-US"/>
        </a:p>
      </dgm:t>
    </dgm:pt>
    <dgm:pt modelId="{F8288894-AC4F-4991-AC04-DAFE0F1EF193}" type="sibTrans" cxnId="{BDD7EEA2-B152-4CF2-A43B-F4AFC8E4B994}">
      <dgm:prSet/>
      <dgm:spPr/>
      <dgm:t>
        <a:bodyPr/>
        <a:lstStyle/>
        <a:p>
          <a:endParaRPr lang="en-US"/>
        </a:p>
      </dgm:t>
    </dgm:pt>
    <dgm:pt modelId="{63F361D7-D784-4926-B3C2-48D125B89A05}">
      <dgm:prSet/>
      <dgm:spPr/>
      <dgm:t>
        <a:bodyPr/>
        <a:lstStyle/>
        <a:p>
          <a:r>
            <a:rPr lang="en-US" b="1" dirty="0"/>
            <a:t>GitHub Url: </a:t>
          </a:r>
          <a:r>
            <a:rPr lang="en-US" b="1"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app.py</a:t>
          </a:r>
          <a:endParaRPr lang="en-US" b="1" dirty="0">
            <a:solidFill>
              <a:schemeClr val="tx1"/>
            </a:solidFill>
          </a:endParaRPr>
        </a:p>
      </dgm:t>
    </dgm:pt>
    <dgm:pt modelId="{22FDC543-957A-45BC-B18F-702914C04445}" type="parTrans" cxnId="{79E4D030-647E-4698-81CD-5949A078A467}">
      <dgm:prSet/>
      <dgm:spPr/>
      <dgm:t>
        <a:bodyPr/>
        <a:lstStyle/>
        <a:p>
          <a:endParaRPr lang="en-US"/>
        </a:p>
      </dgm:t>
    </dgm:pt>
    <dgm:pt modelId="{B9C0F1EE-BE18-4033-8416-2363D7395349}" type="sibTrans" cxnId="{79E4D030-647E-4698-81CD-5949A078A467}">
      <dgm:prSet/>
      <dgm:spPr/>
      <dgm:t>
        <a:bodyPr/>
        <a:lstStyle/>
        <a:p>
          <a:endParaRPr lang="en-US"/>
        </a:p>
      </dgm:t>
    </dgm:pt>
    <dgm:pt modelId="{E5470731-C4B4-4383-B4C0-B93386567BF4}" type="pres">
      <dgm:prSet presAssocID="{1ACCF452-482E-41BC-B21D-4C0382BF062B}" presName="root" presStyleCnt="0">
        <dgm:presLayoutVars>
          <dgm:dir/>
          <dgm:resizeHandles val="exact"/>
        </dgm:presLayoutVars>
      </dgm:prSet>
      <dgm:spPr/>
    </dgm:pt>
    <dgm:pt modelId="{154A3011-26BA-46EF-BB5C-1926EFCBB4DD}" type="pres">
      <dgm:prSet presAssocID="{CA7081C6-3A8B-45C7-92F8-98CB827527C4}" presName="compNode" presStyleCnt="0"/>
      <dgm:spPr/>
    </dgm:pt>
    <dgm:pt modelId="{ABF9DB9E-140D-4B48-94AD-AB8C551775AA}" type="pres">
      <dgm:prSet presAssocID="{CA7081C6-3A8B-45C7-92F8-98CB827527C4}" presName="bgRect" presStyleLbl="bgShp" presStyleIdx="0" presStyleCnt="4"/>
      <dgm:spPr/>
    </dgm:pt>
    <dgm:pt modelId="{A438E59B-B9DF-4DFA-936A-61BADBAC63F6}" type="pres">
      <dgm:prSet presAssocID="{CA7081C6-3A8B-45C7-92F8-98CB827527C4}" presName="iconRect" presStyleLbl="node1" presStyleIdx="0"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Bar chart"/>
        </a:ext>
      </dgm:extLst>
    </dgm:pt>
    <dgm:pt modelId="{01E881FE-4739-4F14-B551-B968CF01597E}" type="pres">
      <dgm:prSet presAssocID="{CA7081C6-3A8B-45C7-92F8-98CB827527C4}" presName="spaceRect" presStyleCnt="0"/>
      <dgm:spPr/>
    </dgm:pt>
    <dgm:pt modelId="{A77CD6A5-51A7-43E7-8575-B4DC57B074D0}" type="pres">
      <dgm:prSet presAssocID="{CA7081C6-3A8B-45C7-92F8-98CB827527C4}" presName="parTx" presStyleLbl="revTx" presStyleIdx="0" presStyleCnt="4">
        <dgm:presLayoutVars>
          <dgm:chMax val="0"/>
          <dgm:chPref val="0"/>
        </dgm:presLayoutVars>
      </dgm:prSet>
      <dgm:spPr/>
    </dgm:pt>
    <dgm:pt modelId="{BD48E35B-14BE-4BDE-A22D-0668279F38D2}" type="pres">
      <dgm:prSet presAssocID="{B98E3DC9-E8E8-4A4A-AC67-73FE2954A9B5}" presName="sibTrans" presStyleCnt="0"/>
      <dgm:spPr/>
    </dgm:pt>
    <dgm:pt modelId="{2C4482EC-78B7-46D6-8422-B0927D57B898}" type="pres">
      <dgm:prSet presAssocID="{7119DAD4-64C1-40C8-8567-95E0F1319203}" presName="compNode" presStyleCnt="0"/>
      <dgm:spPr/>
    </dgm:pt>
    <dgm:pt modelId="{BD8A3D5D-0977-4883-B9F3-AED83BF3FC8E}" type="pres">
      <dgm:prSet presAssocID="{7119DAD4-64C1-40C8-8567-95E0F1319203}" presName="bgRect" presStyleLbl="bgShp" presStyleIdx="1" presStyleCnt="4"/>
      <dgm:spPr/>
    </dgm:pt>
    <dgm:pt modelId="{169317E4-CA3B-4AC9-B109-7F4E8E4F44E9}" type="pres">
      <dgm:prSet presAssocID="{7119DAD4-64C1-40C8-8567-95E0F1319203}"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Pin"/>
        </a:ext>
      </dgm:extLst>
    </dgm:pt>
    <dgm:pt modelId="{376FF051-70C5-4263-8DF2-FD3D322514BE}" type="pres">
      <dgm:prSet presAssocID="{7119DAD4-64C1-40C8-8567-95E0F1319203}" presName="spaceRect" presStyleCnt="0"/>
      <dgm:spPr/>
    </dgm:pt>
    <dgm:pt modelId="{C85A6EAB-0672-4FD1-A590-1E0D1D168F2C}" type="pres">
      <dgm:prSet presAssocID="{7119DAD4-64C1-40C8-8567-95E0F1319203}" presName="parTx" presStyleLbl="revTx" presStyleIdx="1" presStyleCnt="4">
        <dgm:presLayoutVars>
          <dgm:chMax val="0"/>
          <dgm:chPref val="0"/>
        </dgm:presLayoutVars>
      </dgm:prSet>
      <dgm:spPr/>
    </dgm:pt>
    <dgm:pt modelId="{20066157-0DD6-4CAE-AD34-AF773F6F0B12}" type="pres">
      <dgm:prSet presAssocID="{F70660D3-AFA5-4612-86CE-659C8C963DF9}" presName="sibTrans" presStyleCnt="0"/>
      <dgm:spPr/>
    </dgm:pt>
    <dgm:pt modelId="{47D271AA-90D7-49AB-AEAC-1D2964AD2086}" type="pres">
      <dgm:prSet presAssocID="{11EF28C8-3145-4F1F-80A4-917B1B2AB635}" presName="compNode" presStyleCnt="0"/>
      <dgm:spPr/>
    </dgm:pt>
    <dgm:pt modelId="{F478542F-D7BC-48DE-952F-0EA7DF0F10F7}" type="pres">
      <dgm:prSet presAssocID="{11EF28C8-3145-4F1F-80A4-917B1B2AB635}" presName="bgRect" presStyleLbl="bgShp" presStyleIdx="2" presStyleCnt="4"/>
      <dgm:spPr/>
    </dgm:pt>
    <dgm:pt modelId="{63E80616-8594-4BB6-8C1B-F8365663AAF9}" type="pres">
      <dgm:prSet presAssocID="{11EF28C8-3145-4F1F-80A4-917B1B2AB635}"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Statistics"/>
        </a:ext>
      </dgm:extLst>
    </dgm:pt>
    <dgm:pt modelId="{734214A5-4F3E-4DFF-BD74-EF77F76039AC}" type="pres">
      <dgm:prSet presAssocID="{11EF28C8-3145-4F1F-80A4-917B1B2AB635}" presName="spaceRect" presStyleCnt="0"/>
      <dgm:spPr/>
    </dgm:pt>
    <dgm:pt modelId="{4A2E8DFC-B619-4DCF-909C-07A680516BD5}" type="pres">
      <dgm:prSet presAssocID="{11EF28C8-3145-4F1F-80A4-917B1B2AB635}" presName="parTx" presStyleLbl="revTx" presStyleIdx="2" presStyleCnt="4">
        <dgm:presLayoutVars>
          <dgm:chMax val="0"/>
          <dgm:chPref val="0"/>
        </dgm:presLayoutVars>
      </dgm:prSet>
      <dgm:spPr/>
    </dgm:pt>
    <dgm:pt modelId="{53D51ADC-2953-41A6-B3DD-06A20E44F2E0}" type="pres">
      <dgm:prSet presAssocID="{F8288894-AC4F-4991-AC04-DAFE0F1EF193}" presName="sibTrans" presStyleCnt="0"/>
      <dgm:spPr/>
    </dgm:pt>
    <dgm:pt modelId="{A4D79D4B-F683-44C4-9A77-8F6F7F097799}" type="pres">
      <dgm:prSet presAssocID="{63F361D7-D784-4926-B3C2-48D125B89A05}" presName="compNode" presStyleCnt="0"/>
      <dgm:spPr/>
    </dgm:pt>
    <dgm:pt modelId="{E7AED17C-35C8-4812-928F-47F9B3261555}" type="pres">
      <dgm:prSet presAssocID="{63F361D7-D784-4926-B3C2-48D125B89A05}" presName="bgRect" presStyleLbl="bgShp" presStyleIdx="3" presStyleCnt="4"/>
      <dgm:spPr/>
    </dgm:pt>
    <dgm:pt modelId="{7E9EDC8B-8E82-4357-9645-2A177BB7BDA6}" type="pres">
      <dgm:prSet presAssocID="{63F361D7-D784-4926-B3C2-48D125B89A05}"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Open Folder"/>
        </a:ext>
      </dgm:extLst>
    </dgm:pt>
    <dgm:pt modelId="{E5478E52-4446-424C-8782-EDE635C44A93}" type="pres">
      <dgm:prSet presAssocID="{63F361D7-D784-4926-B3C2-48D125B89A05}" presName="spaceRect" presStyleCnt="0"/>
      <dgm:spPr/>
    </dgm:pt>
    <dgm:pt modelId="{6F751553-2D1C-45AE-B71B-6B1EE3A35E8B}" type="pres">
      <dgm:prSet presAssocID="{63F361D7-D784-4926-B3C2-48D125B89A05}" presName="parTx" presStyleLbl="revTx" presStyleIdx="3" presStyleCnt="4">
        <dgm:presLayoutVars>
          <dgm:chMax val="0"/>
          <dgm:chPref val="0"/>
        </dgm:presLayoutVars>
      </dgm:prSet>
      <dgm:spPr/>
    </dgm:pt>
  </dgm:ptLst>
  <dgm:cxnLst>
    <dgm:cxn modelId="{0449E000-2C34-45DC-A5C0-98CFA46F8F68}" type="presOf" srcId="{63F361D7-D784-4926-B3C2-48D125B89A05}" destId="{6F751553-2D1C-45AE-B71B-6B1EE3A35E8B}" srcOrd="0" destOrd="0" presId="urn:microsoft.com/office/officeart/2018/2/layout/IconVerticalSolidList"/>
    <dgm:cxn modelId="{D3AD8616-3AA2-4F91-A39D-3BEA65CA9801}" type="presOf" srcId="{11EF28C8-3145-4F1F-80A4-917B1B2AB635}" destId="{4A2E8DFC-B619-4DCF-909C-07A680516BD5}" srcOrd="0" destOrd="0" presId="urn:microsoft.com/office/officeart/2018/2/layout/IconVerticalSolidList"/>
    <dgm:cxn modelId="{79E4D030-647E-4698-81CD-5949A078A467}" srcId="{1ACCF452-482E-41BC-B21D-4C0382BF062B}" destId="{63F361D7-D784-4926-B3C2-48D125B89A05}" srcOrd="3" destOrd="0" parTransId="{22FDC543-957A-45BC-B18F-702914C04445}" sibTransId="{B9C0F1EE-BE18-4033-8416-2363D7395349}"/>
    <dgm:cxn modelId="{A75A7D63-F4DF-4450-8D44-FA71A7741DDC}" srcId="{1ACCF452-482E-41BC-B21D-4C0382BF062B}" destId="{CA7081C6-3A8B-45C7-92F8-98CB827527C4}" srcOrd="0" destOrd="0" parTransId="{C98BEE32-DFD6-4A8C-8306-5A5CC2FDEA6D}" sibTransId="{B98E3DC9-E8E8-4A4A-AC67-73FE2954A9B5}"/>
    <dgm:cxn modelId="{365DC947-853F-463E-B525-D71070F068D2}" type="presOf" srcId="{CA7081C6-3A8B-45C7-92F8-98CB827527C4}" destId="{A77CD6A5-51A7-43E7-8575-B4DC57B074D0}" srcOrd="0" destOrd="0" presId="urn:microsoft.com/office/officeart/2018/2/layout/IconVerticalSolidList"/>
    <dgm:cxn modelId="{B6833953-4010-4F16-9F85-F908E70D31F9}" type="presOf" srcId="{1ACCF452-482E-41BC-B21D-4C0382BF062B}" destId="{E5470731-C4B4-4383-B4C0-B93386567BF4}" srcOrd="0" destOrd="0" presId="urn:microsoft.com/office/officeart/2018/2/layout/IconVerticalSolidList"/>
    <dgm:cxn modelId="{BDD7EEA2-B152-4CF2-A43B-F4AFC8E4B994}" srcId="{1ACCF452-482E-41BC-B21D-4C0382BF062B}" destId="{11EF28C8-3145-4F1F-80A4-917B1B2AB635}" srcOrd="2" destOrd="0" parTransId="{B8429CD6-DE8B-4F10-9EB7-E1358C78C12A}" sibTransId="{F8288894-AC4F-4991-AC04-DAFE0F1EF193}"/>
    <dgm:cxn modelId="{0C909AC8-2039-4C5B-B223-7247AC663B86}" srcId="{1ACCF452-482E-41BC-B21D-4C0382BF062B}" destId="{7119DAD4-64C1-40C8-8567-95E0F1319203}" srcOrd="1" destOrd="0" parTransId="{A090570E-3452-446C-A28E-B4A6B7461ED0}" sibTransId="{F70660D3-AFA5-4612-86CE-659C8C963DF9}"/>
    <dgm:cxn modelId="{3879AEE8-2B1B-4FAB-895C-FE28FAD71F92}" type="presOf" srcId="{7119DAD4-64C1-40C8-8567-95E0F1319203}" destId="{C85A6EAB-0672-4FD1-A590-1E0D1D168F2C}" srcOrd="0" destOrd="0" presId="urn:microsoft.com/office/officeart/2018/2/layout/IconVerticalSolidList"/>
    <dgm:cxn modelId="{CA5B39EA-8660-4710-BEB1-7D48B225F7EA}" type="presParOf" srcId="{E5470731-C4B4-4383-B4C0-B93386567BF4}" destId="{154A3011-26BA-46EF-BB5C-1926EFCBB4DD}" srcOrd="0" destOrd="0" presId="urn:microsoft.com/office/officeart/2018/2/layout/IconVerticalSolidList"/>
    <dgm:cxn modelId="{C6AA4F78-57A2-481F-9727-659BD2EC3D0E}" type="presParOf" srcId="{154A3011-26BA-46EF-BB5C-1926EFCBB4DD}" destId="{ABF9DB9E-140D-4B48-94AD-AB8C551775AA}" srcOrd="0" destOrd="0" presId="urn:microsoft.com/office/officeart/2018/2/layout/IconVerticalSolidList"/>
    <dgm:cxn modelId="{5D1332E1-0ED5-466E-88E5-880E840E7F45}" type="presParOf" srcId="{154A3011-26BA-46EF-BB5C-1926EFCBB4DD}" destId="{A438E59B-B9DF-4DFA-936A-61BADBAC63F6}" srcOrd="1" destOrd="0" presId="urn:microsoft.com/office/officeart/2018/2/layout/IconVerticalSolidList"/>
    <dgm:cxn modelId="{198943E0-FDE1-46D4-8BF2-E50E0A7BA7F5}" type="presParOf" srcId="{154A3011-26BA-46EF-BB5C-1926EFCBB4DD}" destId="{01E881FE-4739-4F14-B551-B968CF01597E}" srcOrd="2" destOrd="0" presId="urn:microsoft.com/office/officeart/2018/2/layout/IconVerticalSolidList"/>
    <dgm:cxn modelId="{B7C39CF1-2BF9-4BFC-85CA-E30BBB1B4CE2}" type="presParOf" srcId="{154A3011-26BA-46EF-BB5C-1926EFCBB4DD}" destId="{A77CD6A5-51A7-43E7-8575-B4DC57B074D0}" srcOrd="3" destOrd="0" presId="urn:microsoft.com/office/officeart/2018/2/layout/IconVerticalSolidList"/>
    <dgm:cxn modelId="{0A956568-0661-4108-AD3A-CD248A6B32F9}" type="presParOf" srcId="{E5470731-C4B4-4383-B4C0-B93386567BF4}" destId="{BD48E35B-14BE-4BDE-A22D-0668279F38D2}" srcOrd="1" destOrd="0" presId="urn:microsoft.com/office/officeart/2018/2/layout/IconVerticalSolidList"/>
    <dgm:cxn modelId="{60FE799F-62EC-43FF-84E2-C52B38B05850}" type="presParOf" srcId="{E5470731-C4B4-4383-B4C0-B93386567BF4}" destId="{2C4482EC-78B7-46D6-8422-B0927D57B898}" srcOrd="2" destOrd="0" presId="urn:microsoft.com/office/officeart/2018/2/layout/IconVerticalSolidList"/>
    <dgm:cxn modelId="{33BBB122-2CBD-4D24-82EB-AE90BDD68342}" type="presParOf" srcId="{2C4482EC-78B7-46D6-8422-B0927D57B898}" destId="{BD8A3D5D-0977-4883-B9F3-AED83BF3FC8E}" srcOrd="0" destOrd="0" presId="urn:microsoft.com/office/officeart/2018/2/layout/IconVerticalSolidList"/>
    <dgm:cxn modelId="{29B22FA4-1AF0-4DDD-B31C-5B5EE520CF47}" type="presParOf" srcId="{2C4482EC-78B7-46D6-8422-B0927D57B898}" destId="{169317E4-CA3B-4AC9-B109-7F4E8E4F44E9}" srcOrd="1" destOrd="0" presId="urn:microsoft.com/office/officeart/2018/2/layout/IconVerticalSolidList"/>
    <dgm:cxn modelId="{F48E6DD3-3143-46BA-8A38-659A89B715BE}" type="presParOf" srcId="{2C4482EC-78B7-46D6-8422-B0927D57B898}" destId="{376FF051-70C5-4263-8DF2-FD3D322514BE}" srcOrd="2" destOrd="0" presId="urn:microsoft.com/office/officeart/2018/2/layout/IconVerticalSolidList"/>
    <dgm:cxn modelId="{7A3A1136-23D6-416B-A405-3EA6C4B003B3}" type="presParOf" srcId="{2C4482EC-78B7-46D6-8422-B0927D57B898}" destId="{C85A6EAB-0672-4FD1-A590-1E0D1D168F2C}" srcOrd="3" destOrd="0" presId="urn:microsoft.com/office/officeart/2018/2/layout/IconVerticalSolidList"/>
    <dgm:cxn modelId="{AD477646-403C-43DD-B8D2-45A62A876A09}" type="presParOf" srcId="{E5470731-C4B4-4383-B4C0-B93386567BF4}" destId="{20066157-0DD6-4CAE-AD34-AF773F6F0B12}" srcOrd="3" destOrd="0" presId="urn:microsoft.com/office/officeart/2018/2/layout/IconVerticalSolidList"/>
    <dgm:cxn modelId="{34EA4B65-3F35-4D3F-8A6B-8C53D85C6ABD}" type="presParOf" srcId="{E5470731-C4B4-4383-B4C0-B93386567BF4}" destId="{47D271AA-90D7-49AB-AEAC-1D2964AD2086}" srcOrd="4" destOrd="0" presId="urn:microsoft.com/office/officeart/2018/2/layout/IconVerticalSolidList"/>
    <dgm:cxn modelId="{9CCB9C74-B152-4DF9-B433-CBEB15925089}" type="presParOf" srcId="{47D271AA-90D7-49AB-AEAC-1D2964AD2086}" destId="{F478542F-D7BC-48DE-952F-0EA7DF0F10F7}" srcOrd="0" destOrd="0" presId="urn:microsoft.com/office/officeart/2018/2/layout/IconVerticalSolidList"/>
    <dgm:cxn modelId="{29325728-F69C-491D-9381-A297DEDA2629}" type="presParOf" srcId="{47D271AA-90D7-49AB-AEAC-1D2964AD2086}" destId="{63E80616-8594-4BB6-8C1B-F8365663AAF9}" srcOrd="1" destOrd="0" presId="urn:microsoft.com/office/officeart/2018/2/layout/IconVerticalSolidList"/>
    <dgm:cxn modelId="{0B9B6E6F-58ED-4627-8B92-89AB0DC71E0D}" type="presParOf" srcId="{47D271AA-90D7-49AB-AEAC-1D2964AD2086}" destId="{734214A5-4F3E-4DFF-BD74-EF77F76039AC}" srcOrd="2" destOrd="0" presId="urn:microsoft.com/office/officeart/2018/2/layout/IconVerticalSolidList"/>
    <dgm:cxn modelId="{43FFAB5C-ED15-43A4-B21E-FBD5B909D172}" type="presParOf" srcId="{47D271AA-90D7-49AB-AEAC-1D2964AD2086}" destId="{4A2E8DFC-B619-4DCF-909C-07A680516BD5}" srcOrd="3" destOrd="0" presId="urn:microsoft.com/office/officeart/2018/2/layout/IconVerticalSolidList"/>
    <dgm:cxn modelId="{F8D06C72-342D-4133-AB1D-D1E5A5258FAF}" type="presParOf" srcId="{E5470731-C4B4-4383-B4C0-B93386567BF4}" destId="{53D51ADC-2953-41A6-B3DD-06A20E44F2E0}" srcOrd="5" destOrd="0" presId="urn:microsoft.com/office/officeart/2018/2/layout/IconVerticalSolidList"/>
    <dgm:cxn modelId="{3D9B569C-604C-4F22-A1CB-3B5CFB786CFA}" type="presParOf" srcId="{E5470731-C4B4-4383-B4C0-B93386567BF4}" destId="{A4D79D4B-F683-44C4-9A77-8F6F7F097799}" srcOrd="6" destOrd="0" presId="urn:microsoft.com/office/officeart/2018/2/layout/IconVerticalSolidList"/>
    <dgm:cxn modelId="{9965A5D8-F79F-4DBF-9EAD-560209F0F8BB}" type="presParOf" srcId="{A4D79D4B-F683-44C4-9A77-8F6F7F097799}" destId="{E7AED17C-35C8-4812-928F-47F9B3261555}" srcOrd="0" destOrd="0" presId="urn:microsoft.com/office/officeart/2018/2/layout/IconVerticalSolidList"/>
    <dgm:cxn modelId="{F771C2C2-62C5-4FCF-B9E0-285DC7D1A5A8}" type="presParOf" srcId="{A4D79D4B-F683-44C4-9A77-8F6F7F097799}" destId="{7E9EDC8B-8E82-4357-9645-2A177BB7BDA6}" srcOrd="1" destOrd="0" presId="urn:microsoft.com/office/officeart/2018/2/layout/IconVerticalSolidList"/>
    <dgm:cxn modelId="{4BA8BE8C-0AE0-4B73-96AC-23989B38C5B0}" type="presParOf" srcId="{A4D79D4B-F683-44C4-9A77-8F6F7F097799}" destId="{E5478E52-4446-424C-8782-EDE635C44A93}" srcOrd="2" destOrd="0" presId="urn:microsoft.com/office/officeart/2018/2/layout/IconVerticalSolidList"/>
    <dgm:cxn modelId="{8121377F-FFB4-4F6B-B06E-036B9F0F801B}" type="presParOf" srcId="{A4D79D4B-F683-44C4-9A77-8F6F7F097799}" destId="{6F751553-2D1C-45AE-B71B-6B1EE3A35E8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1A0920C-102D-4E71-8CC3-1F2318521ECC}"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3C9FB60-AE20-4876-8E44-AB548A669170}">
      <dgm:prSet/>
      <dgm:spPr/>
      <dgm:t>
        <a:bodyPr/>
        <a:lstStyle/>
        <a:p>
          <a:r>
            <a:rPr lang="en-US"/>
            <a:t>Exploratory data analysis results</a:t>
          </a:r>
        </a:p>
      </dgm:t>
    </dgm:pt>
    <dgm:pt modelId="{A643E754-FA46-429C-BBA3-3D5368D00CC7}" type="parTrans" cxnId="{24524D88-CB16-4C4F-B96E-C04686D0ABA7}">
      <dgm:prSet/>
      <dgm:spPr/>
      <dgm:t>
        <a:bodyPr/>
        <a:lstStyle/>
        <a:p>
          <a:endParaRPr lang="en-US"/>
        </a:p>
      </dgm:t>
    </dgm:pt>
    <dgm:pt modelId="{034D950D-F428-4455-8253-0BE469C0F90A}" type="sibTrans" cxnId="{24524D88-CB16-4C4F-B96E-C04686D0ABA7}">
      <dgm:prSet/>
      <dgm:spPr/>
      <dgm:t>
        <a:bodyPr/>
        <a:lstStyle/>
        <a:p>
          <a:endParaRPr lang="en-US"/>
        </a:p>
      </dgm:t>
    </dgm:pt>
    <dgm:pt modelId="{BAC69B7D-88B0-4604-996B-7613396EBB86}">
      <dgm:prSet/>
      <dgm:spPr/>
      <dgm:t>
        <a:bodyPr/>
        <a:lstStyle/>
        <a:p>
          <a:r>
            <a:rPr lang="en-US"/>
            <a:t>Interactive analytics demo in screenshots</a:t>
          </a:r>
        </a:p>
      </dgm:t>
    </dgm:pt>
    <dgm:pt modelId="{4690E4D6-E47C-4053-B6C6-C5435FD425A8}" type="parTrans" cxnId="{4D8D1408-EF70-44E9-8841-C487C9D25C42}">
      <dgm:prSet/>
      <dgm:spPr/>
      <dgm:t>
        <a:bodyPr/>
        <a:lstStyle/>
        <a:p>
          <a:endParaRPr lang="en-US"/>
        </a:p>
      </dgm:t>
    </dgm:pt>
    <dgm:pt modelId="{6ADBFED0-7AD3-4749-A672-F1982703F7DF}" type="sibTrans" cxnId="{4D8D1408-EF70-44E9-8841-C487C9D25C42}">
      <dgm:prSet/>
      <dgm:spPr/>
      <dgm:t>
        <a:bodyPr/>
        <a:lstStyle/>
        <a:p>
          <a:endParaRPr lang="en-US"/>
        </a:p>
      </dgm:t>
    </dgm:pt>
    <dgm:pt modelId="{82700C67-0E0E-41D9-9AF2-F6DDBE9EA38D}">
      <dgm:prSet/>
      <dgm:spPr/>
      <dgm:t>
        <a:bodyPr/>
        <a:lstStyle/>
        <a:p>
          <a:r>
            <a:rPr lang="en-US"/>
            <a:t>Predictive analysis results</a:t>
          </a:r>
        </a:p>
      </dgm:t>
    </dgm:pt>
    <dgm:pt modelId="{30350877-DA87-415B-8D9B-723E4689CA44}" type="parTrans" cxnId="{BDF8EDB6-0511-42EC-B8A6-8629C7460793}">
      <dgm:prSet/>
      <dgm:spPr/>
      <dgm:t>
        <a:bodyPr/>
        <a:lstStyle/>
        <a:p>
          <a:endParaRPr lang="en-US"/>
        </a:p>
      </dgm:t>
    </dgm:pt>
    <dgm:pt modelId="{A8A11DD6-550E-463D-B4DE-820C083E5BA3}" type="sibTrans" cxnId="{BDF8EDB6-0511-42EC-B8A6-8629C7460793}">
      <dgm:prSet/>
      <dgm:spPr/>
      <dgm:t>
        <a:bodyPr/>
        <a:lstStyle/>
        <a:p>
          <a:endParaRPr lang="en-US"/>
        </a:p>
      </dgm:t>
    </dgm:pt>
    <dgm:pt modelId="{20E8A8E9-2DAD-4700-A55E-F361B87A6B54}" type="pres">
      <dgm:prSet presAssocID="{01A0920C-102D-4E71-8CC3-1F2318521ECC}" presName="root" presStyleCnt="0">
        <dgm:presLayoutVars>
          <dgm:dir/>
          <dgm:resizeHandles val="exact"/>
        </dgm:presLayoutVars>
      </dgm:prSet>
      <dgm:spPr/>
    </dgm:pt>
    <dgm:pt modelId="{B47995C0-B0AA-40B6-B732-40AB791B9FD3}" type="pres">
      <dgm:prSet presAssocID="{01A0920C-102D-4E71-8CC3-1F2318521ECC}" presName="container" presStyleCnt="0">
        <dgm:presLayoutVars>
          <dgm:dir/>
          <dgm:resizeHandles val="exact"/>
        </dgm:presLayoutVars>
      </dgm:prSet>
      <dgm:spPr/>
    </dgm:pt>
    <dgm:pt modelId="{6F502842-1F80-4DC3-8973-E5979B25C6A0}" type="pres">
      <dgm:prSet presAssocID="{E3C9FB60-AE20-4876-8E44-AB548A669170}" presName="compNode" presStyleCnt="0"/>
      <dgm:spPr/>
    </dgm:pt>
    <dgm:pt modelId="{EEF6F524-E6D3-4D45-8A40-557917FF86C9}" type="pres">
      <dgm:prSet presAssocID="{E3C9FB60-AE20-4876-8E44-AB548A669170}" presName="iconBgRect" presStyleLbl="bgShp" presStyleIdx="0" presStyleCnt="3"/>
      <dgm:spPr/>
    </dgm:pt>
    <dgm:pt modelId="{FEC588DD-39FE-401E-AE43-FDB1344F7C47}" type="pres">
      <dgm:prSet presAssocID="{E3C9FB60-AE20-4876-8E44-AB548A66917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11AA13EF-5670-4A29-81B7-3A56B8624CEE}" type="pres">
      <dgm:prSet presAssocID="{E3C9FB60-AE20-4876-8E44-AB548A669170}" presName="spaceRect" presStyleCnt="0"/>
      <dgm:spPr/>
    </dgm:pt>
    <dgm:pt modelId="{CF14A6FF-30EE-4026-B0D1-B33F595AAA1C}" type="pres">
      <dgm:prSet presAssocID="{E3C9FB60-AE20-4876-8E44-AB548A669170}" presName="textRect" presStyleLbl="revTx" presStyleIdx="0" presStyleCnt="3">
        <dgm:presLayoutVars>
          <dgm:chMax val="1"/>
          <dgm:chPref val="1"/>
        </dgm:presLayoutVars>
      </dgm:prSet>
      <dgm:spPr/>
    </dgm:pt>
    <dgm:pt modelId="{25E9B80B-C4DB-4069-923B-6164E2B4F7E0}" type="pres">
      <dgm:prSet presAssocID="{034D950D-F428-4455-8253-0BE469C0F90A}" presName="sibTrans" presStyleLbl="sibTrans2D1" presStyleIdx="0" presStyleCnt="0"/>
      <dgm:spPr/>
    </dgm:pt>
    <dgm:pt modelId="{846E97FC-9E30-4DCB-ACCC-A50375C557CA}" type="pres">
      <dgm:prSet presAssocID="{BAC69B7D-88B0-4604-996B-7613396EBB86}" presName="compNode" presStyleCnt="0"/>
      <dgm:spPr/>
    </dgm:pt>
    <dgm:pt modelId="{FE40A0AA-B0BE-441D-B38F-4DE814AF65C5}" type="pres">
      <dgm:prSet presAssocID="{BAC69B7D-88B0-4604-996B-7613396EBB86}" presName="iconBgRect" presStyleLbl="bgShp" presStyleIdx="1" presStyleCnt="3"/>
      <dgm:spPr/>
    </dgm:pt>
    <dgm:pt modelId="{07057FB2-AF3E-440E-BA1A-7F7812CBBF22}" type="pres">
      <dgm:prSet presAssocID="{BAC69B7D-88B0-4604-996B-7613396EBB8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itor"/>
        </a:ext>
      </dgm:extLst>
    </dgm:pt>
    <dgm:pt modelId="{EF674EB2-3C11-48A9-AA7D-FC0D8538B431}" type="pres">
      <dgm:prSet presAssocID="{BAC69B7D-88B0-4604-996B-7613396EBB86}" presName="spaceRect" presStyleCnt="0"/>
      <dgm:spPr/>
    </dgm:pt>
    <dgm:pt modelId="{430D699C-3AB4-49B0-890B-D7A3B85CE97C}" type="pres">
      <dgm:prSet presAssocID="{BAC69B7D-88B0-4604-996B-7613396EBB86}" presName="textRect" presStyleLbl="revTx" presStyleIdx="1" presStyleCnt="3">
        <dgm:presLayoutVars>
          <dgm:chMax val="1"/>
          <dgm:chPref val="1"/>
        </dgm:presLayoutVars>
      </dgm:prSet>
      <dgm:spPr/>
    </dgm:pt>
    <dgm:pt modelId="{15C0FFEB-11CE-451A-BE96-671681C2408F}" type="pres">
      <dgm:prSet presAssocID="{6ADBFED0-7AD3-4749-A672-F1982703F7DF}" presName="sibTrans" presStyleLbl="sibTrans2D1" presStyleIdx="0" presStyleCnt="0"/>
      <dgm:spPr/>
    </dgm:pt>
    <dgm:pt modelId="{9D0EA287-8B5E-4414-B52F-361A945AECAF}" type="pres">
      <dgm:prSet presAssocID="{82700C67-0E0E-41D9-9AF2-F6DDBE9EA38D}" presName="compNode" presStyleCnt="0"/>
      <dgm:spPr/>
    </dgm:pt>
    <dgm:pt modelId="{40C88DFC-B22C-4BA3-88B9-D037CB5BF52A}" type="pres">
      <dgm:prSet presAssocID="{82700C67-0E0E-41D9-9AF2-F6DDBE9EA38D}" presName="iconBgRect" presStyleLbl="bgShp" presStyleIdx="2" presStyleCnt="3"/>
      <dgm:spPr/>
    </dgm:pt>
    <dgm:pt modelId="{38B519CB-3CB1-4A7E-BCB4-9CF177E338C6}" type="pres">
      <dgm:prSet presAssocID="{82700C67-0E0E-41D9-9AF2-F6DDBE9EA38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02066FDC-F610-4F1B-84FF-F501E06FD245}" type="pres">
      <dgm:prSet presAssocID="{82700C67-0E0E-41D9-9AF2-F6DDBE9EA38D}" presName="spaceRect" presStyleCnt="0"/>
      <dgm:spPr/>
    </dgm:pt>
    <dgm:pt modelId="{E7DD21EB-071C-4FB7-828C-F674670C2381}" type="pres">
      <dgm:prSet presAssocID="{82700C67-0E0E-41D9-9AF2-F6DDBE9EA38D}" presName="textRect" presStyleLbl="revTx" presStyleIdx="2" presStyleCnt="3">
        <dgm:presLayoutVars>
          <dgm:chMax val="1"/>
          <dgm:chPref val="1"/>
        </dgm:presLayoutVars>
      </dgm:prSet>
      <dgm:spPr/>
    </dgm:pt>
  </dgm:ptLst>
  <dgm:cxnLst>
    <dgm:cxn modelId="{4D8D1408-EF70-44E9-8841-C487C9D25C42}" srcId="{01A0920C-102D-4E71-8CC3-1F2318521ECC}" destId="{BAC69B7D-88B0-4604-996B-7613396EBB86}" srcOrd="1" destOrd="0" parTransId="{4690E4D6-E47C-4053-B6C6-C5435FD425A8}" sibTransId="{6ADBFED0-7AD3-4749-A672-F1982703F7DF}"/>
    <dgm:cxn modelId="{78389639-ED51-4187-B6D9-21EC0B629095}" type="presOf" srcId="{034D950D-F428-4455-8253-0BE469C0F90A}" destId="{25E9B80B-C4DB-4069-923B-6164E2B4F7E0}" srcOrd="0" destOrd="0" presId="urn:microsoft.com/office/officeart/2018/2/layout/IconCircleList"/>
    <dgm:cxn modelId="{43AF1661-9A11-4981-9BDC-299C876A36F0}" type="presOf" srcId="{01A0920C-102D-4E71-8CC3-1F2318521ECC}" destId="{20E8A8E9-2DAD-4700-A55E-F361B87A6B54}" srcOrd="0" destOrd="0" presId="urn:microsoft.com/office/officeart/2018/2/layout/IconCircleList"/>
    <dgm:cxn modelId="{39166347-141D-425C-8A55-651795DE1411}" type="presOf" srcId="{E3C9FB60-AE20-4876-8E44-AB548A669170}" destId="{CF14A6FF-30EE-4026-B0D1-B33F595AAA1C}" srcOrd="0" destOrd="0" presId="urn:microsoft.com/office/officeart/2018/2/layout/IconCircleList"/>
    <dgm:cxn modelId="{24524D88-CB16-4C4F-B96E-C04686D0ABA7}" srcId="{01A0920C-102D-4E71-8CC3-1F2318521ECC}" destId="{E3C9FB60-AE20-4876-8E44-AB548A669170}" srcOrd="0" destOrd="0" parTransId="{A643E754-FA46-429C-BBA3-3D5368D00CC7}" sibTransId="{034D950D-F428-4455-8253-0BE469C0F90A}"/>
    <dgm:cxn modelId="{08D5D390-F892-47A7-AE3D-E56B4C5D63C6}" type="presOf" srcId="{BAC69B7D-88B0-4604-996B-7613396EBB86}" destId="{430D699C-3AB4-49B0-890B-D7A3B85CE97C}" srcOrd="0" destOrd="0" presId="urn:microsoft.com/office/officeart/2018/2/layout/IconCircleList"/>
    <dgm:cxn modelId="{4097E7AE-A844-49B1-A252-8B5FD0E23027}" type="presOf" srcId="{6ADBFED0-7AD3-4749-A672-F1982703F7DF}" destId="{15C0FFEB-11CE-451A-BE96-671681C2408F}" srcOrd="0" destOrd="0" presId="urn:microsoft.com/office/officeart/2018/2/layout/IconCircleList"/>
    <dgm:cxn modelId="{BDF8EDB6-0511-42EC-B8A6-8629C7460793}" srcId="{01A0920C-102D-4E71-8CC3-1F2318521ECC}" destId="{82700C67-0E0E-41D9-9AF2-F6DDBE9EA38D}" srcOrd="2" destOrd="0" parTransId="{30350877-DA87-415B-8D9B-723E4689CA44}" sibTransId="{A8A11DD6-550E-463D-B4DE-820C083E5BA3}"/>
    <dgm:cxn modelId="{86171FB8-4F1D-46FF-8659-82D2BEF2E3B3}" type="presOf" srcId="{82700C67-0E0E-41D9-9AF2-F6DDBE9EA38D}" destId="{E7DD21EB-071C-4FB7-828C-F674670C2381}" srcOrd="0" destOrd="0" presId="urn:microsoft.com/office/officeart/2018/2/layout/IconCircleList"/>
    <dgm:cxn modelId="{505C0431-64A8-419A-9AC4-2AEFB220F859}" type="presParOf" srcId="{20E8A8E9-2DAD-4700-A55E-F361B87A6B54}" destId="{B47995C0-B0AA-40B6-B732-40AB791B9FD3}" srcOrd="0" destOrd="0" presId="urn:microsoft.com/office/officeart/2018/2/layout/IconCircleList"/>
    <dgm:cxn modelId="{E04518BC-CE7C-4241-9B6F-2CE526DE1D8D}" type="presParOf" srcId="{B47995C0-B0AA-40B6-B732-40AB791B9FD3}" destId="{6F502842-1F80-4DC3-8973-E5979B25C6A0}" srcOrd="0" destOrd="0" presId="urn:microsoft.com/office/officeart/2018/2/layout/IconCircleList"/>
    <dgm:cxn modelId="{35A6DB8C-2DE6-4301-A136-28F231BC573F}" type="presParOf" srcId="{6F502842-1F80-4DC3-8973-E5979B25C6A0}" destId="{EEF6F524-E6D3-4D45-8A40-557917FF86C9}" srcOrd="0" destOrd="0" presId="urn:microsoft.com/office/officeart/2018/2/layout/IconCircleList"/>
    <dgm:cxn modelId="{041F4509-AB33-4CFE-8419-531B9E923F70}" type="presParOf" srcId="{6F502842-1F80-4DC3-8973-E5979B25C6A0}" destId="{FEC588DD-39FE-401E-AE43-FDB1344F7C47}" srcOrd="1" destOrd="0" presId="urn:microsoft.com/office/officeart/2018/2/layout/IconCircleList"/>
    <dgm:cxn modelId="{4BBEC8AD-2293-445E-AC1C-6282C1A69C28}" type="presParOf" srcId="{6F502842-1F80-4DC3-8973-E5979B25C6A0}" destId="{11AA13EF-5670-4A29-81B7-3A56B8624CEE}" srcOrd="2" destOrd="0" presId="urn:microsoft.com/office/officeart/2018/2/layout/IconCircleList"/>
    <dgm:cxn modelId="{030E7447-E176-487C-A488-C616721E22B3}" type="presParOf" srcId="{6F502842-1F80-4DC3-8973-E5979B25C6A0}" destId="{CF14A6FF-30EE-4026-B0D1-B33F595AAA1C}" srcOrd="3" destOrd="0" presId="urn:microsoft.com/office/officeart/2018/2/layout/IconCircleList"/>
    <dgm:cxn modelId="{B3159A86-21B1-4BD5-BD82-174B88D21193}" type="presParOf" srcId="{B47995C0-B0AA-40B6-B732-40AB791B9FD3}" destId="{25E9B80B-C4DB-4069-923B-6164E2B4F7E0}" srcOrd="1" destOrd="0" presId="urn:microsoft.com/office/officeart/2018/2/layout/IconCircleList"/>
    <dgm:cxn modelId="{01C32A4C-60D5-42D5-A5BB-ADAFFA861EDE}" type="presParOf" srcId="{B47995C0-B0AA-40B6-B732-40AB791B9FD3}" destId="{846E97FC-9E30-4DCB-ACCC-A50375C557CA}" srcOrd="2" destOrd="0" presId="urn:microsoft.com/office/officeart/2018/2/layout/IconCircleList"/>
    <dgm:cxn modelId="{96E7CA1E-0DFC-475F-8930-50CBFEFA346C}" type="presParOf" srcId="{846E97FC-9E30-4DCB-ACCC-A50375C557CA}" destId="{FE40A0AA-B0BE-441D-B38F-4DE814AF65C5}" srcOrd="0" destOrd="0" presId="urn:microsoft.com/office/officeart/2018/2/layout/IconCircleList"/>
    <dgm:cxn modelId="{B8A0BA8F-897D-4E4A-A067-E718F7E621CD}" type="presParOf" srcId="{846E97FC-9E30-4DCB-ACCC-A50375C557CA}" destId="{07057FB2-AF3E-440E-BA1A-7F7812CBBF22}" srcOrd="1" destOrd="0" presId="urn:microsoft.com/office/officeart/2018/2/layout/IconCircleList"/>
    <dgm:cxn modelId="{D40BFCA7-EAA7-4C61-8156-D76AE6FBB8EB}" type="presParOf" srcId="{846E97FC-9E30-4DCB-ACCC-A50375C557CA}" destId="{EF674EB2-3C11-48A9-AA7D-FC0D8538B431}" srcOrd="2" destOrd="0" presId="urn:microsoft.com/office/officeart/2018/2/layout/IconCircleList"/>
    <dgm:cxn modelId="{6ED67F55-BC8B-4C40-9C92-EF5F9DA9C853}" type="presParOf" srcId="{846E97FC-9E30-4DCB-ACCC-A50375C557CA}" destId="{430D699C-3AB4-49B0-890B-D7A3B85CE97C}" srcOrd="3" destOrd="0" presId="urn:microsoft.com/office/officeart/2018/2/layout/IconCircleList"/>
    <dgm:cxn modelId="{26981FDE-E04F-4ACD-A8A3-88328EACCEBF}" type="presParOf" srcId="{B47995C0-B0AA-40B6-B732-40AB791B9FD3}" destId="{15C0FFEB-11CE-451A-BE96-671681C2408F}" srcOrd="3" destOrd="0" presId="urn:microsoft.com/office/officeart/2018/2/layout/IconCircleList"/>
    <dgm:cxn modelId="{ECED78E7-4336-42C0-960E-DBEFE29346BB}" type="presParOf" srcId="{B47995C0-B0AA-40B6-B732-40AB791B9FD3}" destId="{9D0EA287-8B5E-4414-B52F-361A945AECAF}" srcOrd="4" destOrd="0" presId="urn:microsoft.com/office/officeart/2018/2/layout/IconCircleList"/>
    <dgm:cxn modelId="{81501031-8AF9-495E-8B2C-E509A4194F3A}" type="presParOf" srcId="{9D0EA287-8B5E-4414-B52F-361A945AECAF}" destId="{40C88DFC-B22C-4BA3-88B9-D037CB5BF52A}" srcOrd="0" destOrd="0" presId="urn:microsoft.com/office/officeart/2018/2/layout/IconCircleList"/>
    <dgm:cxn modelId="{42D1990C-6859-4576-B109-6CBEF4AAA563}" type="presParOf" srcId="{9D0EA287-8B5E-4414-B52F-361A945AECAF}" destId="{38B519CB-3CB1-4A7E-BCB4-9CF177E338C6}" srcOrd="1" destOrd="0" presId="urn:microsoft.com/office/officeart/2018/2/layout/IconCircleList"/>
    <dgm:cxn modelId="{6B6CE0AB-9228-442B-B190-336B89AE18D6}" type="presParOf" srcId="{9D0EA287-8B5E-4414-B52F-361A945AECAF}" destId="{02066FDC-F610-4F1B-84FF-F501E06FD245}" srcOrd="2" destOrd="0" presId="urn:microsoft.com/office/officeart/2018/2/layout/IconCircleList"/>
    <dgm:cxn modelId="{E29385A2-A74D-4635-B598-0E0F196B5324}" type="presParOf" srcId="{9D0EA287-8B5E-4414-B52F-361A945AECAF}" destId="{E7DD21EB-071C-4FB7-828C-F674670C238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AFAA5D-CAF0-45CF-B02B-43750769C6C1}">
      <dsp:nvSpPr>
        <dsp:cNvPr id="0" name=""/>
        <dsp:cNvSpPr/>
      </dsp:nvSpPr>
      <dsp:spPr>
        <a:xfrm>
          <a:off x="0" y="1261"/>
          <a:ext cx="10353675" cy="53735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C00038-FDB7-4482-8C4B-7FEB55BBA630}">
      <dsp:nvSpPr>
        <dsp:cNvPr id="0" name=""/>
        <dsp:cNvSpPr/>
      </dsp:nvSpPr>
      <dsp:spPr>
        <a:xfrm>
          <a:off x="162550" y="122166"/>
          <a:ext cx="295547" cy="2955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2F17A6-4C85-46AE-908E-E6F0204A1BE8}">
      <dsp:nvSpPr>
        <dsp:cNvPr id="0" name=""/>
        <dsp:cNvSpPr/>
      </dsp:nvSpPr>
      <dsp:spPr>
        <a:xfrm>
          <a:off x="620648" y="1261"/>
          <a:ext cx="9733026" cy="537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70" tIns="56870" rIns="56870" bIns="56870" numCol="1" spcCol="1270" anchor="ctr" anchorCtr="0">
          <a:noAutofit/>
        </a:bodyPr>
        <a:lstStyle/>
        <a:p>
          <a:pPr marL="0" lvl="0" indent="0" algn="l" defTabSz="844550">
            <a:lnSpc>
              <a:spcPct val="100000"/>
            </a:lnSpc>
            <a:spcBef>
              <a:spcPct val="0"/>
            </a:spcBef>
            <a:spcAft>
              <a:spcPct val="35000"/>
            </a:spcAft>
            <a:buNone/>
          </a:pPr>
          <a:r>
            <a:rPr lang="en-US" sz="1900" kern="1200"/>
            <a:t>Executive Summary</a:t>
          </a:r>
        </a:p>
      </dsp:txBody>
      <dsp:txXfrm>
        <a:off x="620648" y="1261"/>
        <a:ext cx="9733026" cy="537358"/>
      </dsp:txXfrm>
    </dsp:sp>
    <dsp:sp modelId="{D81EB479-2936-4F06-886F-1115083D8360}">
      <dsp:nvSpPr>
        <dsp:cNvPr id="0" name=""/>
        <dsp:cNvSpPr/>
      </dsp:nvSpPr>
      <dsp:spPr>
        <a:xfrm>
          <a:off x="0" y="672958"/>
          <a:ext cx="10353675" cy="53735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C72945-2934-4A01-9E76-7BF7A9380CCC}">
      <dsp:nvSpPr>
        <dsp:cNvPr id="0" name=""/>
        <dsp:cNvSpPr/>
      </dsp:nvSpPr>
      <dsp:spPr>
        <a:xfrm>
          <a:off x="162550" y="793864"/>
          <a:ext cx="295547" cy="2955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791674-EBC6-44D3-BDA8-132A532FC4A3}">
      <dsp:nvSpPr>
        <dsp:cNvPr id="0" name=""/>
        <dsp:cNvSpPr/>
      </dsp:nvSpPr>
      <dsp:spPr>
        <a:xfrm>
          <a:off x="620648" y="672958"/>
          <a:ext cx="9733026" cy="537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70" tIns="56870" rIns="56870" bIns="56870" numCol="1" spcCol="1270" anchor="ctr" anchorCtr="0">
          <a:noAutofit/>
        </a:bodyPr>
        <a:lstStyle/>
        <a:p>
          <a:pPr marL="0" lvl="0" indent="0" algn="l" defTabSz="844550">
            <a:lnSpc>
              <a:spcPct val="100000"/>
            </a:lnSpc>
            <a:spcBef>
              <a:spcPct val="0"/>
            </a:spcBef>
            <a:spcAft>
              <a:spcPct val="35000"/>
            </a:spcAft>
            <a:buNone/>
          </a:pPr>
          <a:r>
            <a:rPr lang="en-US" sz="1900" kern="1200"/>
            <a:t>Introduction</a:t>
          </a:r>
        </a:p>
      </dsp:txBody>
      <dsp:txXfrm>
        <a:off x="620648" y="672958"/>
        <a:ext cx="9733026" cy="537358"/>
      </dsp:txXfrm>
    </dsp:sp>
    <dsp:sp modelId="{F4C0DBBB-5018-4D7F-B9E8-8D908EC8C077}">
      <dsp:nvSpPr>
        <dsp:cNvPr id="0" name=""/>
        <dsp:cNvSpPr/>
      </dsp:nvSpPr>
      <dsp:spPr>
        <a:xfrm>
          <a:off x="0" y="1344656"/>
          <a:ext cx="10353675" cy="53735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5E178-A8C1-428D-9E78-73373FCBDA36}">
      <dsp:nvSpPr>
        <dsp:cNvPr id="0" name=""/>
        <dsp:cNvSpPr/>
      </dsp:nvSpPr>
      <dsp:spPr>
        <a:xfrm>
          <a:off x="162550" y="1465562"/>
          <a:ext cx="295547" cy="2955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40452F-E565-4273-B2E5-458E98CD78F1}">
      <dsp:nvSpPr>
        <dsp:cNvPr id="0" name=""/>
        <dsp:cNvSpPr/>
      </dsp:nvSpPr>
      <dsp:spPr>
        <a:xfrm>
          <a:off x="620648" y="1344656"/>
          <a:ext cx="9733026" cy="537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70" tIns="56870" rIns="56870" bIns="56870" numCol="1" spcCol="1270" anchor="ctr" anchorCtr="0">
          <a:noAutofit/>
        </a:bodyPr>
        <a:lstStyle/>
        <a:p>
          <a:pPr marL="0" lvl="0" indent="0" algn="l" defTabSz="844550">
            <a:lnSpc>
              <a:spcPct val="100000"/>
            </a:lnSpc>
            <a:spcBef>
              <a:spcPct val="0"/>
            </a:spcBef>
            <a:spcAft>
              <a:spcPct val="35000"/>
            </a:spcAft>
            <a:buNone/>
          </a:pPr>
          <a:r>
            <a:rPr lang="en-US" sz="1900" kern="1200"/>
            <a:t>Methodology</a:t>
          </a:r>
        </a:p>
      </dsp:txBody>
      <dsp:txXfrm>
        <a:off x="620648" y="1344656"/>
        <a:ext cx="9733026" cy="537358"/>
      </dsp:txXfrm>
    </dsp:sp>
    <dsp:sp modelId="{986CABCA-B117-4B74-914F-9BD8916C89ED}">
      <dsp:nvSpPr>
        <dsp:cNvPr id="0" name=""/>
        <dsp:cNvSpPr/>
      </dsp:nvSpPr>
      <dsp:spPr>
        <a:xfrm>
          <a:off x="0" y="2016354"/>
          <a:ext cx="10353675" cy="53735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B9E0D7-B89B-4374-9853-6D84A3E7C16E}">
      <dsp:nvSpPr>
        <dsp:cNvPr id="0" name=""/>
        <dsp:cNvSpPr/>
      </dsp:nvSpPr>
      <dsp:spPr>
        <a:xfrm>
          <a:off x="162550" y="2137259"/>
          <a:ext cx="295547" cy="29554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096C0C-39B9-4919-8227-7FECC778BC10}">
      <dsp:nvSpPr>
        <dsp:cNvPr id="0" name=""/>
        <dsp:cNvSpPr/>
      </dsp:nvSpPr>
      <dsp:spPr>
        <a:xfrm>
          <a:off x="620648" y="2016354"/>
          <a:ext cx="9733026" cy="537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70" tIns="56870" rIns="56870" bIns="56870" numCol="1" spcCol="1270" anchor="ctr" anchorCtr="0">
          <a:noAutofit/>
        </a:bodyPr>
        <a:lstStyle/>
        <a:p>
          <a:pPr marL="0" lvl="0" indent="0" algn="l" defTabSz="844550">
            <a:lnSpc>
              <a:spcPct val="100000"/>
            </a:lnSpc>
            <a:spcBef>
              <a:spcPct val="0"/>
            </a:spcBef>
            <a:spcAft>
              <a:spcPct val="35000"/>
            </a:spcAft>
            <a:buNone/>
          </a:pPr>
          <a:r>
            <a:rPr lang="en-US" sz="1900" kern="1200"/>
            <a:t>Results</a:t>
          </a:r>
        </a:p>
      </dsp:txBody>
      <dsp:txXfrm>
        <a:off x="620648" y="2016354"/>
        <a:ext cx="9733026" cy="537358"/>
      </dsp:txXfrm>
    </dsp:sp>
    <dsp:sp modelId="{FFA8A8D5-B740-4444-847C-1A84C942D321}">
      <dsp:nvSpPr>
        <dsp:cNvPr id="0" name=""/>
        <dsp:cNvSpPr/>
      </dsp:nvSpPr>
      <dsp:spPr>
        <a:xfrm>
          <a:off x="0" y="2688052"/>
          <a:ext cx="10353675" cy="53735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78E3F9-940D-449D-BA88-1E9EDC10F289}">
      <dsp:nvSpPr>
        <dsp:cNvPr id="0" name=""/>
        <dsp:cNvSpPr/>
      </dsp:nvSpPr>
      <dsp:spPr>
        <a:xfrm>
          <a:off x="162550" y="2808957"/>
          <a:ext cx="295547" cy="29554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9C8B92-97C0-4793-8411-1B3D30B69422}">
      <dsp:nvSpPr>
        <dsp:cNvPr id="0" name=""/>
        <dsp:cNvSpPr/>
      </dsp:nvSpPr>
      <dsp:spPr>
        <a:xfrm>
          <a:off x="620648" y="2688052"/>
          <a:ext cx="9733026" cy="537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70" tIns="56870" rIns="56870" bIns="56870" numCol="1" spcCol="1270" anchor="ctr" anchorCtr="0">
          <a:noAutofit/>
        </a:bodyPr>
        <a:lstStyle/>
        <a:p>
          <a:pPr marL="0" lvl="0" indent="0" algn="l" defTabSz="844550">
            <a:lnSpc>
              <a:spcPct val="100000"/>
            </a:lnSpc>
            <a:spcBef>
              <a:spcPct val="0"/>
            </a:spcBef>
            <a:spcAft>
              <a:spcPct val="35000"/>
            </a:spcAft>
            <a:buNone/>
          </a:pPr>
          <a:r>
            <a:rPr lang="en-US" sz="1900" kern="1200"/>
            <a:t>Conclusion</a:t>
          </a:r>
        </a:p>
      </dsp:txBody>
      <dsp:txXfrm>
        <a:off x="620648" y="2688052"/>
        <a:ext cx="9733026" cy="537358"/>
      </dsp:txXfrm>
    </dsp:sp>
    <dsp:sp modelId="{9CECA9C4-314B-41F8-A72A-EF0408FE513D}">
      <dsp:nvSpPr>
        <dsp:cNvPr id="0" name=""/>
        <dsp:cNvSpPr/>
      </dsp:nvSpPr>
      <dsp:spPr>
        <a:xfrm>
          <a:off x="0" y="3359749"/>
          <a:ext cx="10353675" cy="53735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AF3FB0-0E2B-43E1-936B-DA636B1BCE14}">
      <dsp:nvSpPr>
        <dsp:cNvPr id="0" name=""/>
        <dsp:cNvSpPr/>
      </dsp:nvSpPr>
      <dsp:spPr>
        <a:xfrm>
          <a:off x="162550" y="3480655"/>
          <a:ext cx="295547" cy="29554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6F2337-A3DC-4A6C-AFF3-06734691EB25}">
      <dsp:nvSpPr>
        <dsp:cNvPr id="0" name=""/>
        <dsp:cNvSpPr/>
      </dsp:nvSpPr>
      <dsp:spPr>
        <a:xfrm>
          <a:off x="620648" y="3359749"/>
          <a:ext cx="9733026" cy="537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70" tIns="56870" rIns="56870" bIns="56870" numCol="1" spcCol="1270" anchor="ctr" anchorCtr="0">
          <a:noAutofit/>
        </a:bodyPr>
        <a:lstStyle/>
        <a:p>
          <a:pPr marL="0" lvl="0" indent="0" algn="l" defTabSz="844550">
            <a:lnSpc>
              <a:spcPct val="100000"/>
            </a:lnSpc>
            <a:spcBef>
              <a:spcPct val="0"/>
            </a:spcBef>
            <a:spcAft>
              <a:spcPct val="35000"/>
            </a:spcAft>
            <a:buNone/>
          </a:pPr>
          <a:r>
            <a:rPr lang="en-US" sz="1900" kern="1200"/>
            <a:t>Appendix</a:t>
          </a:r>
        </a:p>
      </dsp:txBody>
      <dsp:txXfrm>
        <a:off x="620648" y="3359749"/>
        <a:ext cx="9733026" cy="5373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F7F27-2254-4F9A-89D9-50BDC2D54479}">
      <dsp:nvSpPr>
        <dsp:cNvPr id="0" name=""/>
        <dsp:cNvSpPr/>
      </dsp:nvSpPr>
      <dsp:spPr>
        <a:xfrm>
          <a:off x="-18931" y="7435"/>
          <a:ext cx="5247476" cy="1336054"/>
        </a:xfrm>
        <a:prstGeom prst="roundRect">
          <a:avLst>
            <a:gd name="adj" fmla="val 10000"/>
          </a:avLst>
        </a:prstGeom>
        <a:solidFill>
          <a:schemeClr val="dk1"/>
        </a:solidFill>
        <a:ln w="15875" cap="rnd" cmpd="sng" algn="ctr">
          <a:solidFill>
            <a:schemeClr val="dk1">
              <a:shade val="50000"/>
            </a:schemeClr>
          </a:solidFill>
          <a:prstDash val="solid"/>
        </a:ln>
        <a:effectLst/>
      </dsp:spPr>
      <dsp:style>
        <a:lnRef idx="2">
          <a:schemeClr val="dk1">
            <a:shade val="50000"/>
          </a:schemeClr>
        </a:lnRef>
        <a:fillRef idx="1">
          <a:schemeClr val="dk1"/>
        </a:fillRef>
        <a:effectRef idx="0">
          <a:schemeClr val="dk1"/>
        </a:effectRef>
        <a:fontRef idx="minor">
          <a:schemeClr val="lt1"/>
        </a:fontRef>
      </dsp:style>
    </dsp:sp>
    <dsp:sp modelId="{994F3902-FF49-4327-B8EF-1B4A8994A203}">
      <dsp:nvSpPr>
        <dsp:cNvPr id="0" name=""/>
        <dsp:cNvSpPr/>
      </dsp:nvSpPr>
      <dsp:spPr>
        <a:xfrm>
          <a:off x="385225" y="308048"/>
          <a:ext cx="734830" cy="73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CA0E0C-04A3-4D7F-96C8-5A45A7F94FC4}">
      <dsp:nvSpPr>
        <dsp:cNvPr id="0" name=""/>
        <dsp:cNvSpPr/>
      </dsp:nvSpPr>
      <dsp:spPr>
        <a:xfrm>
          <a:off x="1524211" y="7435"/>
          <a:ext cx="3701314" cy="1336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399" tIns="141399" rIns="141399" bIns="141399" numCol="1" spcCol="1270" anchor="ctr" anchorCtr="0">
          <a:noAutofit/>
        </a:bodyPr>
        <a:lstStyle/>
        <a:p>
          <a:pPr marL="0" lvl="0" indent="0" algn="l" defTabSz="711200">
            <a:lnSpc>
              <a:spcPct val="100000"/>
            </a:lnSpc>
            <a:spcBef>
              <a:spcPct val="0"/>
            </a:spcBef>
            <a:spcAft>
              <a:spcPct val="35000"/>
            </a:spcAft>
            <a:buNone/>
          </a:pPr>
          <a:r>
            <a:rPr lang="en-US" sz="1600" kern="1200"/>
            <a:t>We applied web scrapping to webscrap Falcon 9 launch records with BeautifulSoup </a:t>
          </a:r>
        </a:p>
      </dsp:txBody>
      <dsp:txXfrm>
        <a:off x="1524211" y="7435"/>
        <a:ext cx="3701314" cy="1336054"/>
      </dsp:txXfrm>
    </dsp:sp>
    <dsp:sp modelId="{2E4AEE0D-12F0-4CEB-A1BE-5EF181DC8BDD}">
      <dsp:nvSpPr>
        <dsp:cNvPr id="0" name=""/>
        <dsp:cNvSpPr/>
      </dsp:nvSpPr>
      <dsp:spPr>
        <a:xfrm>
          <a:off x="-18931" y="1677504"/>
          <a:ext cx="5247476" cy="1336054"/>
        </a:xfrm>
        <a:prstGeom prst="roundRect">
          <a:avLst>
            <a:gd name="adj" fmla="val 10000"/>
          </a:avLst>
        </a:prstGeom>
        <a:solidFill>
          <a:schemeClr val="dk1"/>
        </a:solidFill>
        <a:ln w="15875" cap="rnd" cmpd="sng" algn="ctr">
          <a:solidFill>
            <a:schemeClr val="dk1">
              <a:shade val="50000"/>
            </a:schemeClr>
          </a:solidFill>
          <a:prstDash val="solid"/>
        </a:ln>
        <a:effectLst/>
      </dsp:spPr>
      <dsp:style>
        <a:lnRef idx="2">
          <a:schemeClr val="dk1">
            <a:shade val="50000"/>
          </a:schemeClr>
        </a:lnRef>
        <a:fillRef idx="1">
          <a:schemeClr val="dk1"/>
        </a:fillRef>
        <a:effectRef idx="0">
          <a:schemeClr val="dk1"/>
        </a:effectRef>
        <a:fontRef idx="minor">
          <a:schemeClr val="lt1"/>
        </a:fontRef>
      </dsp:style>
    </dsp:sp>
    <dsp:sp modelId="{03D572EF-F455-44F6-AB3C-C77EE5B99DBC}">
      <dsp:nvSpPr>
        <dsp:cNvPr id="0" name=""/>
        <dsp:cNvSpPr/>
      </dsp:nvSpPr>
      <dsp:spPr>
        <a:xfrm>
          <a:off x="385225" y="1978116"/>
          <a:ext cx="734830" cy="73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661743-86FA-4551-8B47-CA9A2B027AE3}">
      <dsp:nvSpPr>
        <dsp:cNvPr id="0" name=""/>
        <dsp:cNvSpPr/>
      </dsp:nvSpPr>
      <dsp:spPr>
        <a:xfrm>
          <a:off x="1483330" y="1677504"/>
          <a:ext cx="3783076" cy="1336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399" tIns="141399" rIns="141399" bIns="141399" numCol="1" spcCol="1270" anchor="ctr" anchorCtr="0">
          <a:noAutofit/>
        </a:bodyPr>
        <a:lstStyle/>
        <a:p>
          <a:pPr marL="0" lvl="0" indent="0" algn="l" defTabSz="711200">
            <a:lnSpc>
              <a:spcPct val="100000"/>
            </a:lnSpc>
            <a:spcBef>
              <a:spcPct val="0"/>
            </a:spcBef>
            <a:spcAft>
              <a:spcPct val="35000"/>
            </a:spcAft>
            <a:buNone/>
          </a:pPr>
          <a:r>
            <a:rPr lang="en-US" sz="1600" kern="1200" dirty="0"/>
            <a:t>We parsed the table and converted it into a pandas </a:t>
          </a:r>
          <a:r>
            <a:rPr lang="en-US" sz="1600" kern="1200" dirty="0" err="1"/>
            <a:t>dataframe</a:t>
          </a:r>
          <a:r>
            <a:rPr lang="en-US" sz="1600" kern="1200" dirty="0"/>
            <a:t>.</a:t>
          </a:r>
        </a:p>
      </dsp:txBody>
      <dsp:txXfrm>
        <a:off x="1483330" y="1677504"/>
        <a:ext cx="3783076" cy="1336054"/>
      </dsp:txXfrm>
    </dsp:sp>
    <dsp:sp modelId="{E6367749-4400-422D-9F8B-E130B6D6ED43}">
      <dsp:nvSpPr>
        <dsp:cNvPr id="0" name=""/>
        <dsp:cNvSpPr/>
      </dsp:nvSpPr>
      <dsp:spPr>
        <a:xfrm>
          <a:off x="-18931" y="3347572"/>
          <a:ext cx="5247476" cy="1336054"/>
        </a:xfrm>
        <a:prstGeom prst="roundRect">
          <a:avLst>
            <a:gd name="adj" fmla="val 10000"/>
          </a:avLst>
        </a:prstGeom>
        <a:solidFill>
          <a:schemeClr val="dk1"/>
        </a:solidFill>
        <a:ln w="15875" cap="rnd" cmpd="sng" algn="ctr">
          <a:solidFill>
            <a:schemeClr val="dk1">
              <a:shade val="50000"/>
            </a:schemeClr>
          </a:solidFill>
          <a:prstDash val="solid"/>
        </a:ln>
        <a:effectLst/>
      </dsp:spPr>
      <dsp:style>
        <a:lnRef idx="2">
          <a:schemeClr val="dk1">
            <a:shade val="50000"/>
          </a:schemeClr>
        </a:lnRef>
        <a:fillRef idx="1">
          <a:schemeClr val="dk1"/>
        </a:fillRef>
        <a:effectRef idx="0">
          <a:schemeClr val="dk1"/>
        </a:effectRef>
        <a:fontRef idx="minor">
          <a:schemeClr val="lt1"/>
        </a:fontRef>
      </dsp:style>
    </dsp:sp>
    <dsp:sp modelId="{7665B2B9-A767-4F78-B277-B3CC2FD0D69A}">
      <dsp:nvSpPr>
        <dsp:cNvPr id="0" name=""/>
        <dsp:cNvSpPr/>
      </dsp:nvSpPr>
      <dsp:spPr>
        <a:xfrm>
          <a:off x="385225" y="3648184"/>
          <a:ext cx="734830" cy="73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51D506-7CC2-4075-B12A-E03A6A7E73B9}">
      <dsp:nvSpPr>
        <dsp:cNvPr id="0" name=""/>
        <dsp:cNvSpPr/>
      </dsp:nvSpPr>
      <dsp:spPr>
        <a:xfrm>
          <a:off x="1524211" y="3347572"/>
          <a:ext cx="3701314" cy="1336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399" tIns="141399" rIns="141399" bIns="141399" numCol="1" spcCol="1270" anchor="ctr" anchorCtr="0">
          <a:noAutofit/>
        </a:bodyPr>
        <a:lstStyle/>
        <a:p>
          <a:pPr marL="0" lvl="0" indent="0" algn="l" defTabSz="711200">
            <a:lnSpc>
              <a:spcPct val="100000"/>
            </a:lnSpc>
            <a:spcBef>
              <a:spcPct val="0"/>
            </a:spcBef>
            <a:spcAft>
              <a:spcPct val="35000"/>
            </a:spcAft>
            <a:buNone/>
          </a:pPr>
          <a:r>
            <a:rPr lang="en-US" sz="1600" kern="1200" dirty="0">
              <a:solidFill>
                <a:schemeClr val="tx1"/>
              </a:solidFill>
              <a:latin typeface="Abadi" panose="020B0604020104020204" pitchFamily="34" charset="0"/>
            </a:rPr>
            <a:t>GitHub URL: </a:t>
          </a:r>
          <a:r>
            <a:rPr lang="en-US" sz="1600" b="1" kern="1200" dirty="0" err="1">
              <a:solidFill>
                <a:schemeClr val="tx1"/>
              </a:solidFill>
              <a:hlinkClick xmlns:r="http://schemas.openxmlformats.org/officeDocument/2006/relationships" r:id="rId7">
                <a:extLst>
                  <a:ext uri="{A12FA001-AC4F-418D-AE19-62706E023703}">
                    <ahyp:hlinkClr xmlns:ahyp="http://schemas.microsoft.com/office/drawing/2018/hyperlinkcolor" val="tx"/>
                  </a:ext>
                </a:extLst>
              </a:hlinkClick>
            </a:rPr>
            <a:t>DataCollectionwithWebScraping</a:t>
          </a:r>
          <a:endParaRPr lang="en-US" sz="1600" kern="1200" dirty="0">
            <a:solidFill>
              <a:schemeClr val="tx1"/>
            </a:solidFill>
          </a:endParaRPr>
        </a:p>
      </dsp:txBody>
      <dsp:txXfrm>
        <a:off x="1524211" y="3347572"/>
        <a:ext cx="3701314" cy="13360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F9DB9E-140D-4B48-94AD-AB8C551775AA}">
      <dsp:nvSpPr>
        <dsp:cNvPr id="0" name=""/>
        <dsp:cNvSpPr/>
      </dsp:nvSpPr>
      <dsp:spPr>
        <a:xfrm>
          <a:off x="0" y="2034"/>
          <a:ext cx="5728344" cy="10313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38E59B-B9DF-4DFA-936A-61BADBAC63F6}">
      <dsp:nvSpPr>
        <dsp:cNvPr id="0" name=""/>
        <dsp:cNvSpPr/>
      </dsp:nvSpPr>
      <dsp:spPr>
        <a:xfrm>
          <a:off x="311983" y="234089"/>
          <a:ext cx="567243" cy="5672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77CD6A5-51A7-43E7-8575-B4DC57B074D0}">
      <dsp:nvSpPr>
        <dsp:cNvPr id="0" name=""/>
        <dsp:cNvSpPr/>
      </dsp:nvSpPr>
      <dsp:spPr>
        <a:xfrm>
          <a:off x="1191211" y="2034"/>
          <a:ext cx="4537132" cy="1031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151" tIns="109151" rIns="109151" bIns="109151" numCol="1" spcCol="1270" anchor="ctr" anchorCtr="0">
          <a:noAutofit/>
        </a:bodyPr>
        <a:lstStyle/>
        <a:p>
          <a:pPr marL="0" lvl="0" indent="0" algn="l" defTabSz="711200">
            <a:lnSpc>
              <a:spcPct val="90000"/>
            </a:lnSpc>
            <a:spcBef>
              <a:spcPct val="0"/>
            </a:spcBef>
            <a:spcAft>
              <a:spcPct val="35000"/>
            </a:spcAft>
            <a:buNone/>
          </a:pPr>
          <a:r>
            <a:rPr lang="en-US" sz="1600" kern="1200"/>
            <a:t>We built an interactive dashboard with Plotly dash</a:t>
          </a:r>
        </a:p>
      </dsp:txBody>
      <dsp:txXfrm>
        <a:off x="1191211" y="2034"/>
        <a:ext cx="4537132" cy="1031351"/>
      </dsp:txXfrm>
    </dsp:sp>
    <dsp:sp modelId="{BD8A3D5D-0977-4883-B9F3-AED83BF3FC8E}">
      <dsp:nvSpPr>
        <dsp:cNvPr id="0" name=""/>
        <dsp:cNvSpPr/>
      </dsp:nvSpPr>
      <dsp:spPr>
        <a:xfrm>
          <a:off x="0" y="1291224"/>
          <a:ext cx="5728344" cy="10313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9317E4-CA3B-4AC9-B109-7F4E8E4F44E9}">
      <dsp:nvSpPr>
        <dsp:cNvPr id="0" name=""/>
        <dsp:cNvSpPr/>
      </dsp:nvSpPr>
      <dsp:spPr>
        <a:xfrm>
          <a:off x="311983" y="1523278"/>
          <a:ext cx="567243" cy="5672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85A6EAB-0672-4FD1-A590-1E0D1D168F2C}">
      <dsp:nvSpPr>
        <dsp:cNvPr id="0" name=""/>
        <dsp:cNvSpPr/>
      </dsp:nvSpPr>
      <dsp:spPr>
        <a:xfrm>
          <a:off x="1191211" y="1291224"/>
          <a:ext cx="4537132" cy="1031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151" tIns="109151" rIns="109151" bIns="109151" numCol="1" spcCol="1270" anchor="ctr" anchorCtr="0">
          <a:noAutofit/>
        </a:bodyPr>
        <a:lstStyle/>
        <a:p>
          <a:pPr marL="0" lvl="0" indent="0" algn="l" defTabSz="711200">
            <a:lnSpc>
              <a:spcPct val="90000"/>
            </a:lnSpc>
            <a:spcBef>
              <a:spcPct val="0"/>
            </a:spcBef>
            <a:spcAft>
              <a:spcPct val="35000"/>
            </a:spcAft>
            <a:buNone/>
          </a:pPr>
          <a:r>
            <a:rPr lang="en-US" sz="1600" kern="1200"/>
            <a:t>We plotted pie charts showing the total launches by a certain sites</a:t>
          </a:r>
        </a:p>
      </dsp:txBody>
      <dsp:txXfrm>
        <a:off x="1191211" y="1291224"/>
        <a:ext cx="4537132" cy="1031351"/>
      </dsp:txXfrm>
    </dsp:sp>
    <dsp:sp modelId="{F478542F-D7BC-48DE-952F-0EA7DF0F10F7}">
      <dsp:nvSpPr>
        <dsp:cNvPr id="0" name=""/>
        <dsp:cNvSpPr/>
      </dsp:nvSpPr>
      <dsp:spPr>
        <a:xfrm>
          <a:off x="0" y="2580413"/>
          <a:ext cx="5728344" cy="10313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E80616-8594-4BB6-8C1B-F8365663AAF9}">
      <dsp:nvSpPr>
        <dsp:cNvPr id="0" name=""/>
        <dsp:cNvSpPr/>
      </dsp:nvSpPr>
      <dsp:spPr>
        <a:xfrm>
          <a:off x="311983" y="2812468"/>
          <a:ext cx="567243" cy="5672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A2E8DFC-B619-4DCF-909C-07A680516BD5}">
      <dsp:nvSpPr>
        <dsp:cNvPr id="0" name=""/>
        <dsp:cNvSpPr/>
      </dsp:nvSpPr>
      <dsp:spPr>
        <a:xfrm>
          <a:off x="1191211" y="2580413"/>
          <a:ext cx="4537132" cy="1031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151" tIns="109151" rIns="109151" bIns="109151" numCol="1" spcCol="1270" anchor="ctr" anchorCtr="0">
          <a:noAutofit/>
        </a:bodyPr>
        <a:lstStyle/>
        <a:p>
          <a:pPr marL="0" lvl="0" indent="0" algn="l" defTabSz="711200">
            <a:lnSpc>
              <a:spcPct val="90000"/>
            </a:lnSpc>
            <a:spcBef>
              <a:spcPct val="0"/>
            </a:spcBef>
            <a:spcAft>
              <a:spcPct val="35000"/>
            </a:spcAft>
            <a:buNone/>
          </a:pPr>
          <a:r>
            <a:rPr lang="en-US" sz="1600" kern="1200"/>
            <a:t>We plotted scatter graph showing the relationship with Outcome and Payload Mass (Kg) for the different booster version.</a:t>
          </a:r>
        </a:p>
      </dsp:txBody>
      <dsp:txXfrm>
        <a:off x="1191211" y="2580413"/>
        <a:ext cx="4537132" cy="1031351"/>
      </dsp:txXfrm>
    </dsp:sp>
    <dsp:sp modelId="{E7AED17C-35C8-4812-928F-47F9B3261555}">
      <dsp:nvSpPr>
        <dsp:cNvPr id="0" name=""/>
        <dsp:cNvSpPr/>
      </dsp:nvSpPr>
      <dsp:spPr>
        <a:xfrm>
          <a:off x="0" y="3869603"/>
          <a:ext cx="5728344" cy="10313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9EDC8B-8E82-4357-9645-2A177BB7BDA6}">
      <dsp:nvSpPr>
        <dsp:cNvPr id="0" name=""/>
        <dsp:cNvSpPr/>
      </dsp:nvSpPr>
      <dsp:spPr>
        <a:xfrm>
          <a:off x="311983" y="4101657"/>
          <a:ext cx="567243" cy="5672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F751553-2D1C-45AE-B71B-6B1EE3A35E8B}">
      <dsp:nvSpPr>
        <dsp:cNvPr id="0" name=""/>
        <dsp:cNvSpPr/>
      </dsp:nvSpPr>
      <dsp:spPr>
        <a:xfrm>
          <a:off x="1191211" y="3869603"/>
          <a:ext cx="4537132" cy="1031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151" tIns="109151" rIns="109151" bIns="109151" numCol="1" spcCol="1270" anchor="ctr" anchorCtr="0">
          <a:noAutofit/>
        </a:bodyPr>
        <a:lstStyle/>
        <a:p>
          <a:pPr marL="0" lvl="0" indent="0" algn="l" defTabSz="711200">
            <a:lnSpc>
              <a:spcPct val="90000"/>
            </a:lnSpc>
            <a:spcBef>
              <a:spcPct val="0"/>
            </a:spcBef>
            <a:spcAft>
              <a:spcPct val="35000"/>
            </a:spcAft>
            <a:buNone/>
          </a:pPr>
          <a:r>
            <a:rPr lang="en-US" sz="1600" b="1" kern="1200" dirty="0"/>
            <a:t>GitHub Url: </a:t>
          </a:r>
          <a:r>
            <a:rPr lang="en-US" sz="1600" b="1" kern="1200" dirty="0">
              <a:solidFill>
                <a:schemeClr val="tx1"/>
              </a:solidFill>
              <a:hlinkClick xmlns:r="http://schemas.openxmlformats.org/officeDocument/2006/relationships" r:id="rId9">
                <a:extLst>
                  <a:ext uri="{A12FA001-AC4F-418D-AE19-62706E023703}">
                    <ahyp:hlinkClr xmlns:ahyp="http://schemas.microsoft.com/office/drawing/2018/hyperlinkcolor" val="tx"/>
                  </a:ext>
                </a:extLst>
              </a:hlinkClick>
            </a:rPr>
            <a:t>app.py</a:t>
          </a:r>
          <a:endParaRPr lang="en-US" sz="1600" b="1" kern="1200" dirty="0">
            <a:solidFill>
              <a:schemeClr val="tx1"/>
            </a:solidFill>
          </a:endParaRPr>
        </a:p>
      </dsp:txBody>
      <dsp:txXfrm>
        <a:off x="1191211" y="3869603"/>
        <a:ext cx="4537132" cy="10313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F6F524-E6D3-4D45-8A40-557917FF86C9}">
      <dsp:nvSpPr>
        <dsp:cNvPr id="0" name=""/>
        <dsp:cNvSpPr/>
      </dsp:nvSpPr>
      <dsp:spPr>
        <a:xfrm>
          <a:off x="93971" y="1233080"/>
          <a:ext cx="898579" cy="89857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C588DD-39FE-401E-AE43-FDB1344F7C47}">
      <dsp:nvSpPr>
        <dsp:cNvPr id="0" name=""/>
        <dsp:cNvSpPr/>
      </dsp:nvSpPr>
      <dsp:spPr>
        <a:xfrm>
          <a:off x="282673" y="1421782"/>
          <a:ext cx="521176" cy="5211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F14A6FF-30EE-4026-B0D1-B33F595AAA1C}">
      <dsp:nvSpPr>
        <dsp:cNvPr id="0" name=""/>
        <dsp:cNvSpPr/>
      </dsp:nvSpPr>
      <dsp:spPr>
        <a:xfrm>
          <a:off x="1185104" y="1233080"/>
          <a:ext cx="2118080" cy="898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a:t>Exploratory data analysis results</a:t>
          </a:r>
        </a:p>
      </dsp:txBody>
      <dsp:txXfrm>
        <a:off x="1185104" y="1233080"/>
        <a:ext cx="2118080" cy="898579"/>
      </dsp:txXfrm>
    </dsp:sp>
    <dsp:sp modelId="{FE40A0AA-B0BE-441D-B38F-4DE814AF65C5}">
      <dsp:nvSpPr>
        <dsp:cNvPr id="0" name=""/>
        <dsp:cNvSpPr/>
      </dsp:nvSpPr>
      <dsp:spPr>
        <a:xfrm>
          <a:off x="3672243" y="1233080"/>
          <a:ext cx="898579" cy="89857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057FB2-AF3E-440E-BA1A-7F7812CBBF22}">
      <dsp:nvSpPr>
        <dsp:cNvPr id="0" name=""/>
        <dsp:cNvSpPr/>
      </dsp:nvSpPr>
      <dsp:spPr>
        <a:xfrm>
          <a:off x="3860945" y="1421782"/>
          <a:ext cx="521176" cy="5211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30D699C-3AB4-49B0-890B-D7A3B85CE97C}">
      <dsp:nvSpPr>
        <dsp:cNvPr id="0" name=""/>
        <dsp:cNvSpPr/>
      </dsp:nvSpPr>
      <dsp:spPr>
        <a:xfrm>
          <a:off x="4763376" y="1233080"/>
          <a:ext cx="2118080" cy="898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a:t>Interactive analytics demo in screenshots</a:t>
          </a:r>
        </a:p>
      </dsp:txBody>
      <dsp:txXfrm>
        <a:off x="4763376" y="1233080"/>
        <a:ext cx="2118080" cy="898579"/>
      </dsp:txXfrm>
    </dsp:sp>
    <dsp:sp modelId="{40C88DFC-B22C-4BA3-88B9-D037CB5BF52A}">
      <dsp:nvSpPr>
        <dsp:cNvPr id="0" name=""/>
        <dsp:cNvSpPr/>
      </dsp:nvSpPr>
      <dsp:spPr>
        <a:xfrm>
          <a:off x="7250515" y="1233080"/>
          <a:ext cx="898579" cy="89857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B519CB-3CB1-4A7E-BCB4-9CF177E338C6}">
      <dsp:nvSpPr>
        <dsp:cNvPr id="0" name=""/>
        <dsp:cNvSpPr/>
      </dsp:nvSpPr>
      <dsp:spPr>
        <a:xfrm>
          <a:off x="7439217" y="1421782"/>
          <a:ext cx="521176" cy="5211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7DD21EB-071C-4FB7-828C-F674670C2381}">
      <dsp:nvSpPr>
        <dsp:cNvPr id="0" name=""/>
        <dsp:cNvSpPr/>
      </dsp:nvSpPr>
      <dsp:spPr>
        <a:xfrm>
          <a:off x="8341647" y="1233080"/>
          <a:ext cx="2118080" cy="898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a:t>Predictive analysis results</a:t>
          </a:r>
        </a:p>
      </dsp:txBody>
      <dsp:txXfrm>
        <a:off x="8341647" y="1233080"/>
        <a:ext cx="2118080" cy="89857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4/14/2023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1661658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4/14/2023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4/14/2023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9552564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5195215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2237671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4/14/2023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283297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4/14/2023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8973740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4/14/2023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800017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4/14/2023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4/14/2023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2864167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4/14/2023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561519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8E36636D-D922-432D-A958-524484B5923D}" type="datetimeFigureOut">
              <a:rPr lang="en-US" smtClean="0"/>
              <a:pPr/>
              <a:t>4/14/2023</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9162227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4/14/2023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6653042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smtClean="0"/>
              <a:pPr/>
              <a:t>4/14/2023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1522582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8E36636D-D922-432D-A958-524484B5923D}" type="datetimeFigureOut">
              <a:rPr lang="en-US" smtClean="0"/>
              <a:pPr/>
              <a:t>4/14/2023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0949701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301447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392943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149696287"/>
      </p:ext>
    </p:extLst>
  </p:cSld>
  <p:clrMapOvr>
    <a:masterClrMapping/>
  </p:clrMapOvr>
  <p:transition spd="slow">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532281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4/14/2023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460122334"/>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4/14/2023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4/14/2023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4/14/2023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4/14/2023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4/14/2023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4/14/2023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4/14/2023</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381840890"/>
      </p:ext>
    </p:extLst>
  </p:cSld>
  <p:clrMap bg1="dk1" tx1="lt1" bg2="dk2" tx2="lt2" accent1="accent1" accent2="accent2" accent3="accent3" accent4="accent4" accent5="accent5" accent6="accent6" hlink="hlink" folHlink="folHlink"/>
  <p:sldLayoutIdLst>
    <p:sldLayoutId id="2147484067" r:id="rId1"/>
    <p:sldLayoutId id="2147484068" r:id="rId2"/>
    <p:sldLayoutId id="2147484069" r:id="rId3"/>
    <p:sldLayoutId id="2147484070" r:id="rId4"/>
    <p:sldLayoutId id="2147484071" r:id="rId5"/>
    <p:sldLayoutId id="2147484072" r:id="rId6"/>
    <p:sldLayoutId id="2147484073" r:id="rId7"/>
    <p:sldLayoutId id="2147484074" r:id="rId8"/>
    <p:sldLayoutId id="2147484075" r:id="rId9"/>
    <p:sldLayoutId id="2147484076" r:id="rId10"/>
    <p:sldLayoutId id="2147484077" r:id="rId11"/>
    <p:sldLayoutId id="2147484078" r:id="rId12"/>
    <p:sldLayoutId id="2147484079" r:id="rId13"/>
    <p:sldLayoutId id="2147484080" r:id="rId14"/>
    <p:sldLayoutId id="2147484081" r:id="rId15"/>
    <p:sldLayoutId id="2147484082" r:id="rId16"/>
    <p:sldLayoutId id="2147484083" r:id="rId17"/>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ostafaAlsayedAhmed/SpaceRace_DataScience/blob/main/Data%20Wrangling.ipynb" TargetMode="External"/><Relationship Id="rId2" Type="http://schemas.openxmlformats.org/officeDocument/2006/relationships/notesSlide" Target="../notesSlides/notesSlide3.xml"/><Relationship Id="rId1" Type="http://schemas.openxmlformats.org/officeDocument/2006/relationships/slideLayout" Target="../slideLayouts/slideLayout29.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29.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MostafaAlsayedAhmed/SpaceRace_DataScience/blob/main/EDA%20with%20SQL.ipynb" TargetMode="Externa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ostafaAlsayedAhmed/SpaceRace_DataScience/blob/main/Interactive%20Visual%20Analytics%20with%20Folium.ipynb" TargetMode="External"/><Relationship Id="rId2" Type="http://schemas.openxmlformats.org/officeDocument/2006/relationships/image" Target="../media/image32.jpe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hyperlink" Target="https://github.com/MostafaAlsayedAhmed/SpaceRace_DataScience/blob/main/MachineLearningPrediction.ipynb" TargetMode="Externa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2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jpe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2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7.png"/><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8.png"/><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ostafaAlsayedAhmed/SpaceRace_DataScience/blob/main/DataCollectionAPI.ipynb" TargetMode="External"/><Relationship Id="rId2" Type="http://schemas.openxmlformats.org/officeDocument/2006/relationships/image" Target="../media/image20.png"/><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2.png"/><Relationship Id="rId7" Type="http://schemas.openxmlformats.org/officeDocument/2006/relationships/diagramColors" Target="../diagrams/colors2.xml"/><Relationship Id="rId2" Type="http://schemas.openxmlformats.org/officeDocument/2006/relationships/image" Target="../media/image21.png"/><Relationship Id="rId1" Type="http://schemas.openxmlformats.org/officeDocument/2006/relationships/slideLayout" Target="../slideLayouts/slideLayout29.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Mostafa Alsayed Ali</a:t>
            </a:r>
          </a:p>
          <a:p>
            <a:r>
              <a:rPr lang="en-US" dirty="0">
                <a:solidFill>
                  <a:schemeClr val="bg2"/>
                </a:solidFill>
                <a:latin typeface="Abadi" panose="020B0604020104020204" pitchFamily="34" charset="0"/>
                <a:ea typeface="SF Pro" pitchFamily="2" charset="0"/>
                <a:cs typeface="SF Pro" pitchFamily="2" charset="0"/>
              </a:rPr>
              <a:t>14</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Dec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6">
            <a:extLst>
              <a:ext uri="{FF2B5EF4-FFF2-40B4-BE49-F238E27FC236}">
                <a16:creationId xmlns:a16="http://schemas.microsoft.com/office/drawing/2014/main" id="{53576798-7F98-4C7F-B6C7-6D41B5A7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530633" y="570287"/>
            <a:ext cx="3575737" cy="65958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3200" b="1" dirty="0">
                <a:solidFill>
                  <a:srgbClr val="FFFFFF"/>
                </a:solidFill>
                <a:latin typeface="+mj-lt"/>
                <a:ea typeface="+mj-ea"/>
                <a:cs typeface="+mj-cs"/>
              </a:rPr>
              <a:t>Data Wrangling</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1184" y="1525793"/>
            <a:ext cx="3575737" cy="3806414"/>
          </a:xfrm>
          <a:prstGeom prst="rect">
            <a:avLst/>
          </a:prstGeom>
        </p:spPr>
        <p:txBody>
          <a:bodyPr vert="horz" lIns="91440" tIns="45720" rIns="91440" bIns="45720" rtlCol="0" anchor="ctr">
            <a:normAutofit/>
          </a:bodyPr>
          <a:lstStyle/>
          <a:p>
            <a:r>
              <a:rPr lang="en-US" sz="1500" dirty="0">
                <a:solidFill>
                  <a:srgbClr val="FFFFFF"/>
                </a:solidFill>
              </a:rPr>
              <a:t>We performed exploratory data analysis and determined the training labels.</a:t>
            </a:r>
          </a:p>
          <a:p>
            <a:r>
              <a:rPr lang="en-US" sz="1500" dirty="0">
                <a:solidFill>
                  <a:srgbClr val="FFFFFF"/>
                </a:solidFill>
              </a:rPr>
              <a:t>We calculated the number of launches at each site, and the number and occurrence of each orbits</a:t>
            </a:r>
          </a:p>
          <a:p>
            <a:r>
              <a:rPr lang="en-US" sz="1500" dirty="0">
                <a:solidFill>
                  <a:srgbClr val="FFFFFF"/>
                </a:solidFill>
              </a:rPr>
              <a:t>We created landing outcome label from outcome column and exported the results to csv.</a:t>
            </a:r>
          </a:p>
          <a:p>
            <a:pPr marL="0" indent="0">
              <a:buNone/>
            </a:pPr>
            <a:br>
              <a:rPr lang="en-US" sz="1500" b="1" dirty="0">
                <a:solidFill>
                  <a:srgbClr val="FFFFFF"/>
                </a:solidFill>
              </a:rPr>
            </a:br>
            <a:r>
              <a:rPr lang="en-US" sz="1400" kern="1200" dirty="0">
                <a:solidFill>
                  <a:schemeClr val="bg1"/>
                </a:solidFill>
                <a:effectLst/>
                <a:latin typeface="Abadi" panose="020B0604020104020204" pitchFamily="34" charset="0"/>
                <a:ea typeface="+mn-ea"/>
                <a:cs typeface="+mn-cs"/>
              </a:rPr>
              <a:t>GitHub URL</a:t>
            </a:r>
            <a:r>
              <a:rPr lang="en-US" sz="1500" b="1" dirty="0">
                <a:solidFill>
                  <a:srgbClr val="FFFFFF"/>
                </a:solidFill>
              </a:rPr>
              <a:t>: </a:t>
            </a:r>
            <a:r>
              <a:rPr lang="en-US" sz="1500" b="1" dirty="0" err="1">
                <a:solidFill>
                  <a:schemeClr val="bg1"/>
                </a:solidFill>
                <a:hlinkClick r:id="rId3">
                  <a:extLst>
                    <a:ext uri="{A12FA001-AC4F-418D-AE19-62706E023703}">
                      <ahyp:hlinkClr xmlns:ahyp="http://schemas.microsoft.com/office/drawing/2018/hyperlinkcolor" val="tx"/>
                    </a:ext>
                  </a:extLst>
                </a:hlinkClick>
              </a:rPr>
              <a:t>DataWrangling.ipynb</a:t>
            </a:r>
            <a:endParaRPr lang="en-US" sz="1500" b="1" dirty="0">
              <a:solidFill>
                <a:schemeClr val="bg1"/>
              </a:solidFill>
            </a:endParaRPr>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10678331" y="6270256"/>
            <a:ext cx="1062155" cy="490599"/>
          </a:xfrm>
        </p:spPr>
        <p:txBody>
          <a:bodyPr vert="horz" lIns="91440" tIns="45720" rIns="91440" bIns="10800" rtlCol="0" anchor="b">
            <a:normAutofit/>
          </a:bodyPr>
          <a:lstStyle/>
          <a:p>
            <a:pPr>
              <a:spcAft>
                <a:spcPts val="600"/>
              </a:spcAft>
            </a:pPr>
            <a:fld id="{5075537C-CA84-1446-933C-8E9D027F9201}" type="slidenum">
              <a:rPr lang="en-US" smtClean="0"/>
              <a:pPr>
                <a:spcAft>
                  <a:spcPts val="600"/>
                </a:spcAft>
              </a:pPr>
              <a:t>10</a:t>
            </a:fld>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4769020" y="722229"/>
            <a:ext cx="7290965" cy="54135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87552906"/>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B9D93730-8C7D-423D-9137-597B5FA657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B2B82547-2424-4E7A-A98B-75206EE73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23">
            <a:extLst>
              <a:ext uri="{FF2B5EF4-FFF2-40B4-BE49-F238E27FC236}">
                <a16:creationId xmlns:a16="http://schemas.microsoft.com/office/drawing/2014/main" id="{5109BC2F-9616-4D7D-9E98-57898009A8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152400" y="1283521"/>
            <a:ext cx="4165600" cy="157054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400" b="1" dirty="0">
                <a:solidFill>
                  <a:srgbClr val="FEFEFE"/>
                </a:solidFill>
                <a:latin typeface="+mj-lt"/>
                <a:ea typeface="+mj-ea"/>
                <a:cs typeface="+mj-cs"/>
              </a:rPr>
              <a:t>EDA with Data Visualization</a:t>
            </a:r>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11358278" y="6190882"/>
            <a:ext cx="376521" cy="218791"/>
          </a:xfrm>
        </p:spPr>
        <p:txBody>
          <a:bodyPr>
            <a:normAutofit lnSpcReduction="10000"/>
          </a:bodyPr>
          <a:lstStyle/>
          <a:p>
            <a:pPr defTabSz="493776">
              <a:lnSpc>
                <a:spcPct val="90000"/>
              </a:lnSpc>
              <a:spcAft>
                <a:spcPts val="600"/>
              </a:spcAft>
            </a:pPr>
            <a:fld id="{5075537C-CA84-1446-933C-8E9D027F9201}" type="slidenum">
              <a:rPr lang="en-US" sz="1200" kern="1200">
                <a:solidFill>
                  <a:schemeClr val="accent1"/>
                </a:solidFill>
                <a:latin typeface="+mn-lt"/>
                <a:ea typeface="+mn-ea"/>
                <a:cs typeface="+mn-cs"/>
              </a:rPr>
              <a:pPr defTabSz="493776">
                <a:lnSpc>
                  <a:spcPct val="90000"/>
                </a:lnSpc>
                <a:spcAft>
                  <a:spcPts val="600"/>
                </a:spcAft>
              </a:pPr>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14898" y="627284"/>
            <a:ext cx="6819901" cy="1502076"/>
          </a:xfrm>
          <a:prstGeom prst="rect">
            <a:avLst/>
          </a:prstGeom>
        </p:spPr>
        <p:txBody>
          <a:bodyPr lIns="91440" tIns="45720" rIns="91440" bIns="45720" anchor="t">
            <a:normAutofit/>
          </a:bodyPr>
          <a:lstStyle/>
          <a:p>
            <a:pPr marL="0" indent="0">
              <a:lnSpc>
                <a:spcPct val="90000"/>
              </a:lnSpc>
              <a:buNone/>
            </a:pPr>
            <a:r>
              <a:rPr lang="en-US" dirty="0"/>
              <a:t>By displaying the relationship between the flight number and the launch site, the payload and the launch site, the success rate of each orbit type, the flight number and the orbit type, and the yearly trend in launch success, we investigated the data. </a:t>
            </a: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alphaModFix amt="50000"/>
          </a:blip>
          <a:stretch>
            <a:fillRect/>
          </a:stretch>
        </p:blipFill>
        <p:spPr>
          <a:xfrm>
            <a:off x="280849" y="2972970"/>
            <a:ext cx="4075307" cy="2665356"/>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4981559" y="2540001"/>
            <a:ext cx="5917232" cy="3531294"/>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B9D93730-8C7D-423D-9137-597B5FA657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3" name="Title 1">
            <a:extLst>
              <a:ext uri="{FF2B5EF4-FFF2-40B4-BE49-F238E27FC236}">
                <a16:creationId xmlns:a16="http://schemas.microsoft.com/office/drawing/2014/main" id="{32405FDA-CB27-4506-BA80-B7DD00CB25C5}"/>
              </a:ext>
            </a:extLst>
          </p:cNvPr>
          <p:cNvSpPr txBox="1">
            <a:spLocks/>
          </p:cNvSpPr>
          <p:nvPr/>
        </p:nvSpPr>
        <p:spPr>
          <a:xfrm>
            <a:off x="810000" y="447188"/>
            <a:ext cx="10571998" cy="9704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b="1">
                <a:solidFill>
                  <a:srgbClr val="FEFEFE"/>
                </a:solidFill>
                <a:latin typeface="+mj-lt"/>
                <a:ea typeface="+mj-ea"/>
                <a:cs typeface="+mj-cs"/>
              </a:rPr>
              <a:t>EDA with SQL</a:t>
            </a:r>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10678331" y="5915888"/>
            <a:ext cx="1062155" cy="490599"/>
          </a:xfrm>
        </p:spPr>
        <p:txBody>
          <a:bodyPr vert="horz" lIns="91440" tIns="45720" rIns="91440" bIns="10800" rtlCol="0" anchor="b">
            <a:normAutofit/>
          </a:bodyPr>
          <a:lstStyle/>
          <a:p>
            <a:pPr defTabSz="457200">
              <a:spcAft>
                <a:spcPts val="600"/>
              </a:spcAft>
            </a:pPr>
            <a:fld id="{5075537C-CA84-1446-933C-8E9D027F9201}" type="slidenum">
              <a:rPr lang="en-US" kern="1200" dirty="0">
                <a:solidFill>
                  <a:schemeClr val="accent1"/>
                </a:solidFill>
                <a:latin typeface="+mn-lt"/>
                <a:ea typeface="+mn-ea"/>
                <a:cs typeface="+mn-cs"/>
              </a:rPr>
              <a:pPr defTabSz="457200">
                <a:spcAft>
                  <a:spcPts val="600"/>
                </a:spcAft>
              </a:pPr>
              <a:t>12</a:t>
            </a:fld>
            <a:endParaRPr lang="en-US" kern="1200" dirty="0">
              <a:solidFill>
                <a:schemeClr val="accent1"/>
              </a:solidFill>
              <a:latin typeface="+mn-lt"/>
              <a:ea typeface="+mn-ea"/>
              <a:cs typeface="+mn-cs"/>
            </a:endParaRPr>
          </a:p>
        </p:txBody>
      </p:sp>
      <p:sp>
        <p:nvSpPr>
          <p:cNvPr id="5" name="TextBox 4">
            <a:extLst>
              <a:ext uri="{FF2B5EF4-FFF2-40B4-BE49-F238E27FC236}">
                <a16:creationId xmlns:a16="http://schemas.microsoft.com/office/drawing/2014/main" id="{8A1EA1B1-6940-53EC-934C-32BA8480776B}"/>
              </a:ext>
            </a:extLst>
          </p:cNvPr>
          <p:cNvSpPr txBox="1"/>
          <p:nvPr/>
        </p:nvSpPr>
        <p:spPr>
          <a:xfrm>
            <a:off x="462886" y="2633176"/>
            <a:ext cx="11277600" cy="646331"/>
          </a:xfrm>
          <a:prstGeom prst="rect">
            <a:avLst/>
          </a:prstGeom>
          <a:noFill/>
        </p:spPr>
        <p:txBody>
          <a:bodyPr wrap="square" rtlCol="0">
            <a:spAutoFit/>
          </a:bodyPr>
          <a:lstStyle/>
          <a:p>
            <a:r>
              <a:rPr lang="en-US"/>
              <a:t>We loaded the SpaceX dataset into a PostgreSQL database without leaving the jupyter notebook.</a:t>
            </a:r>
          </a:p>
          <a:p>
            <a:endParaRPr lang="en-US" dirty="0"/>
          </a:p>
        </p:txBody>
      </p:sp>
      <p:sp>
        <p:nvSpPr>
          <p:cNvPr id="6" name="TextBox 5">
            <a:extLst>
              <a:ext uri="{FF2B5EF4-FFF2-40B4-BE49-F238E27FC236}">
                <a16:creationId xmlns:a16="http://schemas.microsoft.com/office/drawing/2014/main" id="{7759C7B4-0BE9-94CC-C048-162CD9E96065}"/>
              </a:ext>
            </a:extLst>
          </p:cNvPr>
          <p:cNvSpPr txBox="1"/>
          <p:nvPr/>
        </p:nvSpPr>
        <p:spPr>
          <a:xfrm>
            <a:off x="456554" y="3319262"/>
            <a:ext cx="11072837" cy="1754326"/>
          </a:xfrm>
          <a:prstGeom prst="rect">
            <a:avLst/>
          </a:prstGeom>
          <a:noFill/>
        </p:spPr>
        <p:txBody>
          <a:bodyPr wrap="square" rtlCol="0">
            <a:spAutoFit/>
          </a:bodyPr>
          <a:lstStyle/>
          <a:p>
            <a:r>
              <a:rPr lang="en-US" b="1" dirty="0"/>
              <a:t>We applied EDA with SQL to get insight from the data. We wrote queries to find out for instance:</a:t>
            </a:r>
          </a:p>
          <a:p>
            <a:pPr marL="285750" indent="-285750">
              <a:buFont typeface="Courier New" panose="02070309020205020404" pitchFamily="49" charset="0"/>
              <a:buChar char="o"/>
            </a:pPr>
            <a:r>
              <a:rPr lang="en-US" dirty="0"/>
              <a:t>The names of unique launch sites in the space mission.</a:t>
            </a:r>
          </a:p>
          <a:p>
            <a:pPr marL="285750" indent="-285750">
              <a:buFont typeface="Courier New" panose="02070309020205020404" pitchFamily="49" charset="0"/>
              <a:buChar char="o"/>
            </a:pPr>
            <a:r>
              <a:rPr lang="en-US" dirty="0"/>
              <a:t>The total payload mass carried by boosters launched by NASA (CRS)</a:t>
            </a:r>
          </a:p>
          <a:p>
            <a:pPr marL="285750" indent="-285750">
              <a:buFont typeface="Courier New" panose="02070309020205020404" pitchFamily="49" charset="0"/>
              <a:buChar char="o"/>
            </a:pPr>
            <a:r>
              <a:rPr lang="en-US" dirty="0"/>
              <a:t>The average payload mass carried by booster version F9 v1.1</a:t>
            </a:r>
          </a:p>
          <a:p>
            <a:pPr marL="285750" indent="-285750">
              <a:buFont typeface="Courier New" panose="02070309020205020404" pitchFamily="49" charset="0"/>
              <a:buChar char="o"/>
            </a:pPr>
            <a:r>
              <a:rPr lang="en-US" dirty="0"/>
              <a:t>The total number of successful and failure mission outcomes</a:t>
            </a:r>
          </a:p>
          <a:p>
            <a:pPr marL="285750" indent="-285750">
              <a:buFont typeface="Courier New" panose="02070309020205020404" pitchFamily="49" charset="0"/>
              <a:buChar char="o"/>
            </a:pPr>
            <a:r>
              <a:rPr lang="en-US" dirty="0"/>
              <a:t>The failed landing outcomes in drone ship, their booster version and launch site names.</a:t>
            </a:r>
          </a:p>
        </p:txBody>
      </p:sp>
      <p:sp>
        <p:nvSpPr>
          <p:cNvPr id="8" name="TextBox 7">
            <a:extLst>
              <a:ext uri="{FF2B5EF4-FFF2-40B4-BE49-F238E27FC236}">
                <a16:creationId xmlns:a16="http://schemas.microsoft.com/office/drawing/2014/main" id="{528FAE95-5B15-A19C-576C-B4920298DCAF}"/>
              </a:ext>
            </a:extLst>
          </p:cNvPr>
          <p:cNvSpPr txBox="1"/>
          <p:nvPr/>
        </p:nvSpPr>
        <p:spPr>
          <a:xfrm>
            <a:off x="451514" y="5731222"/>
            <a:ext cx="2573140" cy="369332"/>
          </a:xfrm>
          <a:prstGeom prst="rect">
            <a:avLst/>
          </a:prstGeom>
          <a:noFill/>
        </p:spPr>
        <p:txBody>
          <a:bodyPr wrap="none" rtlCol="0">
            <a:spAutoFit/>
          </a:bodyPr>
          <a:lstStyle/>
          <a:p>
            <a:r>
              <a:rPr lang="en-US" sz="1400" kern="1200" dirty="0">
                <a:effectLst/>
                <a:latin typeface="Abadi" panose="020B0604020104020204" pitchFamily="34" charset="0"/>
                <a:ea typeface="+mn-ea"/>
                <a:cs typeface="+mn-cs"/>
              </a:rPr>
              <a:t>GitHub URL: </a:t>
            </a:r>
            <a:r>
              <a:rPr lang="en-US" sz="1400" b="1" kern="1200" dirty="0">
                <a:effectLst/>
                <a:latin typeface="Abadi" panose="020B0604020104020204" pitchFamily="34" charset="0"/>
                <a:ea typeface="+mn-ea"/>
                <a:cs typeface="+mn-cs"/>
              </a:rPr>
              <a:t> </a:t>
            </a:r>
            <a:r>
              <a:rPr lang="en-US" sz="1800" b="1" kern="1200" dirty="0">
                <a:effectLst/>
                <a:latin typeface="Abadi" panose="020B0604020104020204" pitchFamily="34" charset="0"/>
                <a:ea typeface="+mn-ea"/>
                <a:cs typeface="+mn-cs"/>
                <a:hlinkClick r:id="rId2">
                  <a:extLst>
                    <a:ext uri="{A12FA001-AC4F-418D-AE19-62706E023703}">
                      <ahyp:hlinkClr xmlns:ahyp="http://schemas.microsoft.com/office/drawing/2018/hyperlinkcolor" val="tx"/>
                    </a:ext>
                  </a:extLst>
                </a:hlinkClick>
              </a:rPr>
              <a:t>EDA with SQL</a:t>
            </a:r>
            <a:endParaRPr lang="en-US" b="1"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DA9A1ACB-4ECA-4EAE-AEAB-CE9C8C01E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3" name="Rectangle 12">
            <a:extLst>
              <a:ext uri="{FF2B5EF4-FFF2-40B4-BE49-F238E27FC236}">
                <a16:creationId xmlns:a16="http://schemas.microsoft.com/office/drawing/2014/main" id="{5940F547-7206-4401-94FB-F8421915D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B626B46-CF88-120B-68E0-F8E08E9D23F5}"/>
              </a:ext>
            </a:extLst>
          </p:cNvPr>
          <p:cNvPicPr>
            <a:picLocks noChangeAspect="1"/>
          </p:cNvPicPr>
          <p:nvPr/>
        </p:nvPicPr>
        <p:blipFill rotWithShape="1">
          <a:blip r:embed="rId2">
            <a:duotone>
              <a:schemeClr val="bg2">
                <a:shade val="45000"/>
                <a:satMod val="135000"/>
              </a:schemeClr>
              <a:prstClr val="white"/>
            </a:duotone>
            <a:alphaModFix amt="40000"/>
          </a:blip>
          <a:srcRect b="6250"/>
          <a:stretch/>
        </p:blipFill>
        <p:spPr>
          <a:xfrm>
            <a:off x="40696" y="0"/>
            <a:ext cx="12191980" cy="6857990"/>
          </a:xfrm>
          <a:prstGeom prst="rect">
            <a:avLst/>
          </a:prstGeom>
        </p:spPr>
      </p:pic>
      <p:sp>
        <p:nvSpPr>
          <p:cNvPr id="3" name="Title 1">
            <a:extLst>
              <a:ext uri="{FF2B5EF4-FFF2-40B4-BE49-F238E27FC236}">
                <a16:creationId xmlns:a16="http://schemas.microsoft.com/office/drawing/2014/main" id="{B28946E4-5BEF-46F0-A56A-E7E85ACA148F}"/>
              </a:ext>
            </a:extLst>
          </p:cNvPr>
          <p:cNvSpPr txBox="1">
            <a:spLocks/>
          </p:cNvSpPr>
          <p:nvPr/>
        </p:nvSpPr>
        <p:spPr>
          <a:xfrm>
            <a:off x="810000" y="447188"/>
            <a:ext cx="10571998" cy="9704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b="1">
                <a:solidFill>
                  <a:srgbClr val="FEFEFE"/>
                </a:solidFill>
                <a:latin typeface="+mj-lt"/>
                <a:ea typeface="+mj-ea"/>
                <a:cs typeface="+mj-cs"/>
              </a:rPr>
              <a:t>Build an Interactive Map with Folium</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8712" y="2222287"/>
            <a:ext cx="10554574" cy="3636511"/>
          </a:xfrm>
          <a:prstGeom prst="rect">
            <a:avLst/>
          </a:prstGeom>
        </p:spPr>
        <p:txBody>
          <a:bodyPr vert="horz" lIns="91440" tIns="45720" rIns="91440" bIns="45720" rtlCol="0" anchor="ctr">
            <a:normAutofit/>
          </a:bodyPr>
          <a:lstStyle/>
          <a:p>
            <a:r>
              <a:rPr lang="en-US" dirty="0"/>
              <a:t>We marked all launch sites, and added map objects such as markers, circles, lines to mark the success or failure of launches for each site on the folium map.</a:t>
            </a:r>
          </a:p>
          <a:p>
            <a:r>
              <a:rPr lang="en-US" dirty="0"/>
              <a:t>We assigned the feature launch outcomes (failure or success) to class 0 and 1.i.e., 0 for failure, and 1 for success.</a:t>
            </a:r>
          </a:p>
          <a:p>
            <a:r>
              <a:rPr lang="en-US" dirty="0"/>
              <a:t>Using the color-labeled marker clusters, we identified which launch sites have relatively high success rate. </a:t>
            </a:r>
          </a:p>
          <a:p>
            <a:r>
              <a:rPr lang="en-US" dirty="0"/>
              <a:t>We calculated the distances between a launch site to its proximities. We answered some question for instance:</a:t>
            </a:r>
          </a:p>
          <a:p>
            <a:pPr lvl="1">
              <a:buFont typeface="Wingdings" panose="05000000000000000000" pitchFamily="2" charset="2"/>
              <a:buChar char="§"/>
            </a:pPr>
            <a:r>
              <a:rPr lang="en-US" dirty="0"/>
              <a:t>Are launch points close to highways, railroads, and the ocean.</a:t>
            </a:r>
          </a:p>
          <a:p>
            <a:pPr lvl="1">
              <a:buFont typeface="Wingdings" panose="05000000000000000000" pitchFamily="2" charset="2"/>
              <a:buChar char="§"/>
            </a:pPr>
            <a:r>
              <a:rPr lang="en-US" dirty="0"/>
              <a:t>Do launch locations maintain a specific distance from cities.</a:t>
            </a:r>
          </a:p>
          <a:p>
            <a:endParaRPr lang="en-US" dirty="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0678331" y="5915888"/>
            <a:ext cx="1062155" cy="490599"/>
          </a:xfrm>
        </p:spPr>
        <p:txBody>
          <a:bodyPr vert="horz" lIns="91440" tIns="45720" rIns="91440" bIns="10800" rtlCol="0" anchor="b">
            <a:normAutofit/>
          </a:bodyPr>
          <a:lstStyle/>
          <a:p>
            <a:pPr>
              <a:spcAft>
                <a:spcPts val="600"/>
              </a:spcAft>
            </a:pPr>
            <a:fld id="{5075537C-CA84-1446-933C-8E9D027F9201}" type="slidenum">
              <a:rPr lang="en-US">
                <a:solidFill>
                  <a:schemeClr val="tx1"/>
                </a:solidFill>
              </a:rPr>
              <a:pPr>
                <a:spcAft>
                  <a:spcPts val="600"/>
                </a:spcAft>
              </a:pPr>
              <a:t>13</a:t>
            </a:fld>
            <a:endParaRPr lang="en-US">
              <a:solidFill>
                <a:schemeClr val="tx1"/>
              </a:solidFill>
            </a:endParaRPr>
          </a:p>
        </p:txBody>
      </p:sp>
      <p:sp>
        <p:nvSpPr>
          <p:cNvPr id="2" name="TextBox 1">
            <a:extLst>
              <a:ext uri="{FF2B5EF4-FFF2-40B4-BE49-F238E27FC236}">
                <a16:creationId xmlns:a16="http://schemas.microsoft.com/office/drawing/2014/main" id="{9ECCDF28-DE23-76B2-5F80-B47C32F9D534}"/>
              </a:ext>
            </a:extLst>
          </p:cNvPr>
          <p:cNvSpPr txBox="1"/>
          <p:nvPr/>
        </p:nvSpPr>
        <p:spPr>
          <a:xfrm>
            <a:off x="955096" y="6100554"/>
            <a:ext cx="4982454" cy="369332"/>
          </a:xfrm>
          <a:prstGeom prst="rect">
            <a:avLst/>
          </a:prstGeom>
          <a:noFill/>
        </p:spPr>
        <p:txBody>
          <a:bodyPr wrap="none" rtlCol="0">
            <a:spAutoFit/>
          </a:bodyPr>
          <a:lstStyle/>
          <a:p>
            <a:r>
              <a:rPr lang="en-US" sz="1400" kern="1200" dirty="0">
                <a:effectLst/>
                <a:latin typeface="Abadi" panose="020B0604020104020204" pitchFamily="34" charset="0"/>
                <a:ea typeface="+mn-ea"/>
                <a:cs typeface="+mn-cs"/>
              </a:rPr>
              <a:t>GitHub URL: </a:t>
            </a:r>
            <a:r>
              <a:rPr lang="en-US" sz="1400" b="1" kern="1200" dirty="0">
                <a:effectLst/>
                <a:latin typeface="Abadi" panose="020B0604020104020204" pitchFamily="34" charset="0"/>
                <a:ea typeface="+mn-ea"/>
                <a:cs typeface="+mn-cs"/>
              </a:rPr>
              <a:t> </a:t>
            </a:r>
            <a:r>
              <a:rPr lang="en-US" sz="1800" b="1" kern="1200" dirty="0">
                <a:effectLst/>
                <a:latin typeface="Abadi" panose="020B0604020104020204" pitchFamily="34" charset="0"/>
                <a:ea typeface="+mn-ea"/>
                <a:cs typeface="+mn-cs"/>
                <a:hlinkClick r:id="rId3">
                  <a:extLst>
                    <a:ext uri="{A12FA001-AC4F-418D-AE19-62706E023703}">
                      <ahyp:hlinkClr xmlns:ahyp="http://schemas.microsoft.com/office/drawing/2018/hyperlinkcolor" val="tx"/>
                    </a:ext>
                  </a:extLst>
                </a:hlinkClick>
              </a:rPr>
              <a:t>Interactive Visual Analytics with Folium</a:t>
            </a:r>
            <a:endParaRPr lang="en-US" b="1"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Freeform 6">
            <a:extLst>
              <a:ext uri="{FF2B5EF4-FFF2-40B4-BE49-F238E27FC236}">
                <a16:creationId xmlns:a16="http://schemas.microsoft.com/office/drawing/2014/main" id="{B9D93730-8C7D-423D-9137-597B5FA657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7" name="Rectangle 12">
            <a:extLst>
              <a:ext uri="{FF2B5EF4-FFF2-40B4-BE49-F238E27FC236}">
                <a16:creationId xmlns:a16="http://schemas.microsoft.com/office/drawing/2014/main" id="{B2B82547-2424-4E7A-A98B-75206EE73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3">
            <a:extLst>
              <a:ext uri="{FF2B5EF4-FFF2-40B4-BE49-F238E27FC236}">
                <a16:creationId xmlns:a16="http://schemas.microsoft.com/office/drawing/2014/main" id="{5109BC2F-9616-4D7D-9E98-57898009A8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43783" y="1937871"/>
            <a:ext cx="4888748" cy="397801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400" b="1" dirty="0">
                <a:solidFill>
                  <a:srgbClr val="FEFEFE"/>
                </a:solidFill>
                <a:latin typeface="+mj-lt"/>
                <a:ea typeface="+mj-ea"/>
                <a:cs typeface="+mj-cs"/>
              </a:rPr>
              <a:t>Build A </a:t>
            </a:r>
          </a:p>
          <a:p>
            <a:pPr defTabSz="457200">
              <a:spcAft>
                <a:spcPts val="600"/>
              </a:spcAft>
            </a:pPr>
            <a:r>
              <a:rPr lang="en-US" sz="4400" b="1" dirty="0">
                <a:solidFill>
                  <a:srgbClr val="FEFEFE"/>
                </a:solidFill>
                <a:latin typeface="+mj-lt"/>
                <a:ea typeface="+mj-ea"/>
                <a:cs typeface="+mj-cs"/>
              </a:rPr>
              <a:t>Dashboard With </a:t>
            </a:r>
            <a:r>
              <a:rPr lang="en-US" sz="4400" b="1" dirty="0" err="1">
                <a:solidFill>
                  <a:srgbClr val="FEFEFE"/>
                </a:solidFill>
                <a:latin typeface="+mj-lt"/>
                <a:ea typeface="+mj-ea"/>
                <a:cs typeface="+mj-cs"/>
              </a:rPr>
              <a:t>Plotly</a:t>
            </a:r>
            <a:r>
              <a:rPr lang="en-US" sz="4400" b="1" dirty="0">
                <a:solidFill>
                  <a:srgbClr val="FEFEFE"/>
                </a:solidFill>
                <a:latin typeface="+mj-lt"/>
                <a:ea typeface="+mj-ea"/>
                <a:cs typeface="+mj-cs"/>
              </a:rPr>
              <a:t> Dash</a:t>
            </a:r>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0678331" y="5915888"/>
            <a:ext cx="1062155" cy="490599"/>
          </a:xfrm>
        </p:spPr>
        <p:txBody>
          <a:bodyPr vert="horz" lIns="91440" tIns="45720" rIns="91440" bIns="10800" rtlCol="0" anchor="b">
            <a:normAutofit/>
          </a:bodyPr>
          <a:lstStyle/>
          <a:p>
            <a:pPr defTabSz="457200">
              <a:spcAft>
                <a:spcPts val="600"/>
              </a:spcAft>
            </a:pPr>
            <a:fld id="{5075537C-CA84-1446-933C-8E9D027F9201}" type="slidenum">
              <a:rPr lang="en-US" kern="1200" dirty="0">
                <a:solidFill>
                  <a:schemeClr val="accent1"/>
                </a:solidFill>
                <a:latin typeface="+mn-lt"/>
                <a:ea typeface="+mn-ea"/>
                <a:cs typeface="+mn-cs"/>
              </a:rPr>
              <a:pPr defTabSz="457200">
                <a:spcAft>
                  <a:spcPts val="600"/>
                </a:spcAft>
              </a:pPr>
              <a:t>14</a:t>
            </a:fld>
            <a:endParaRPr lang="en-US" kern="1200" dirty="0">
              <a:solidFill>
                <a:schemeClr val="accent1"/>
              </a:solidFill>
              <a:latin typeface="+mn-lt"/>
              <a:ea typeface="+mn-ea"/>
              <a:cs typeface="+mn-cs"/>
            </a:endParaRPr>
          </a:p>
        </p:txBody>
      </p:sp>
      <p:graphicFrame>
        <p:nvGraphicFramePr>
          <p:cNvPr id="18" name="Content Placeholder 4">
            <a:extLst>
              <a:ext uri="{FF2B5EF4-FFF2-40B4-BE49-F238E27FC236}">
                <a16:creationId xmlns:a16="http://schemas.microsoft.com/office/drawing/2014/main" id="{BC7A1505-A87A-368F-E48C-621ED2BAC6B2}"/>
              </a:ext>
            </a:extLst>
          </p:cNvPr>
          <p:cNvGraphicFramePr>
            <a:graphicFrameLocks noGrp="1"/>
          </p:cNvGraphicFramePr>
          <p:nvPr>
            <p:ph idx="4294967295"/>
            <p:extLst>
              <p:ext uri="{D42A27DB-BD31-4B8C-83A1-F6EECF244321}">
                <p14:modId xmlns:p14="http://schemas.microsoft.com/office/powerpoint/2010/main" val="2739671060"/>
              </p:ext>
            </p:extLst>
          </p:nvPr>
        </p:nvGraphicFramePr>
        <p:xfrm>
          <a:off x="5508820" y="965200"/>
          <a:ext cx="5728344" cy="49029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9" name="Freeform 6">
            <a:extLst>
              <a:ext uri="{FF2B5EF4-FFF2-40B4-BE49-F238E27FC236}">
                <a16:creationId xmlns:a16="http://schemas.microsoft.com/office/drawing/2014/main" id="{DA9A1ACB-4ECA-4EAE-AEAB-CE9C8C01E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3" name="Title 1">
            <a:extLst>
              <a:ext uri="{FF2B5EF4-FFF2-40B4-BE49-F238E27FC236}">
                <a16:creationId xmlns:a16="http://schemas.microsoft.com/office/drawing/2014/main" id="{FC857EDD-A3A7-434D-B8D5-401E872498DA}"/>
              </a:ext>
            </a:extLst>
          </p:cNvPr>
          <p:cNvSpPr txBox="1">
            <a:spLocks/>
          </p:cNvSpPr>
          <p:nvPr/>
        </p:nvSpPr>
        <p:spPr>
          <a:xfrm>
            <a:off x="810000" y="447188"/>
            <a:ext cx="10571998" cy="9704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b="1">
                <a:solidFill>
                  <a:srgbClr val="FEFEFE"/>
                </a:solidFill>
                <a:latin typeface="+mj-lt"/>
                <a:ea typeface="+mj-ea"/>
                <a:cs typeface="+mj-cs"/>
              </a:rPr>
              <a:t>Predictive Analysis (Classification)</a:t>
            </a:r>
          </a:p>
        </p:txBody>
      </p:sp>
      <p:sp>
        <p:nvSpPr>
          <p:cNvPr id="20"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8713" y="2413000"/>
            <a:ext cx="7199220" cy="3632200"/>
          </a:xfrm>
          <a:prstGeom prst="rect">
            <a:avLst/>
          </a:prstGeom>
        </p:spPr>
        <p:txBody>
          <a:bodyPr vert="horz" lIns="91440" tIns="45720" rIns="91440" bIns="45720" rtlCol="0" anchor="ctr">
            <a:normAutofit/>
          </a:bodyPr>
          <a:lstStyle/>
          <a:p>
            <a:r>
              <a:rPr lang="en-US" dirty="0"/>
              <a:t>We loaded the data using </a:t>
            </a:r>
            <a:r>
              <a:rPr lang="en-US" dirty="0" err="1"/>
              <a:t>numpy</a:t>
            </a:r>
            <a:r>
              <a:rPr lang="en-US" dirty="0"/>
              <a:t> and pandas, transformed the data, split our data into training and testing.</a:t>
            </a:r>
          </a:p>
          <a:p>
            <a:r>
              <a:rPr lang="en-US" dirty="0"/>
              <a:t>We built different machine learning models and tune different hyperparameters using </a:t>
            </a:r>
            <a:r>
              <a:rPr lang="en-US" dirty="0" err="1"/>
              <a:t>GridSearchCV</a:t>
            </a:r>
            <a:r>
              <a:rPr lang="en-US" dirty="0"/>
              <a:t>.</a:t>
            </a:r>
          </a:p>
          <a:p>
            <a:r>
              <a:rPr lang="en-US" dirty="0"/>
              <a:t>We used accuracy as the metric for our model, improved the model using feature engineering and algorithm tuning.</a:t>
            </a:r>
          </a:p>
          <a:p>
            <a:r>
              <a:rPr lang="en-US" dirty="0"/>
              <a:t>We found the best performing classification model.</a:t>
            </a:r>
          </a:p>
          <a:p>
            <a:pPr marL="0" indent="0">
              <a:buNone/>
            </a:pPr>
            <a:br>
              <a:rPr lang="en-US" b="1" dirty="0"/>
            </a:br>
            <a:r>
              <a:rPr lang="en-US" b="1" dirty="0"/>
              <a:t>     GitHub Url: </a:t>
            </a:r>
            <a:r>
              <a:rPr lang="en-US" b="1" dirty="0" err="1">
                <a:hlinkClick r:id="rId2">
                  <a:extLst>
                    <a:ext uri="{A12FA001-AC4F-418D-AE19-62706E023703}">
                      <ahyp:hlinkClr xmlns:ahyp="http://schemas.microsoft.com/office/drawing/2018/hyperlinkcolor" val="tx"/>
                    </a:ext>
                  </a:extLst>
                </a:hlinkClick>
              </a:rPr>
              <a:t>MachineLearningPrediction.ipynb</a:t>
            </a:r>
            <a:endParaRPr lang="en-US" b="1" dirty="0"/>
          </a:p>
          <a:p>
            <a:endParaRPr lang="en-US" dirty="0"/>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10678331" y="5915888"/>
            <a:ext cx="1062155" cy="490599"/>
          </a:xfrm>
        </p:spPr>
        <p:txBody>
          <a:bodyPr vert="horz" lIns="91440" tIns="45720" rIns="91440" bIns="10800" rtlCol="0" anchor="b">
            <a:normAutofit/>
          </a:bodyPr>
          <a:lstStyle/>
          <a:p>
            <a:pPr>
              <a:spcAft>
                <a:spcPts val="600"/>
              </a:spcAft>
            </a:pPr>
            <a:fld id="{5075537C-CA84-1446-933C-8E9D027F9201}" type="slidenum">
              <a:rPr lang="en-US"/>
              <a:pPr>
                <a:spcAft>
                  <a:spcPts val="600"/>
                </a:spcAft>
              </a:pPr>
              <a:t>15</a:t>
            </a:fld>
            <a:endParaRPr lang="en-US"/>
          </a:p>
        </p:txBody>
      </p:sp>
      <p:pic>
        <p:nvPicPr>
          <p:cNvPr id="7" name="Picture 6">
            <a:extLst>
              <a:ext uri="{FF2B5EF4-FFF2-40B4-BE49-F238E27FC236}">
                <a16:creationId xmlns:a16="http://schemas.microsoft.com/office/drawing/2014/main" id="{145970D9-0219-676E-8525-813EEDC01931}"/>
              </a:ext>
            </a:extLst>
          </p:cNvPr>
          <p:cNvPicPr>
            <a:picLocks noChangeAspect="1"/>
          </p:cNvPicPr>
          <p:nvPr/>
        </p:nvPicPr>
        <p:blipFill rotWithShape="1">
          <a:blip r:embed="rId3"/>
          <a:srcRect l="27261" r="28942" b="1"/>
          <a:stretch/>
        </p:blipFill>
        <p:spPr>
          <a:xfrm>
            <a:off x="10301647" y="2413000"/>
            <a:ext cx="1080351" cy="3401288"/>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Freeform 6">
            <a:extLst>
              <a:ext uri="{FF2B5EF4-FFF2-40B4-BE49-F238E27FC236}">
                <a16:creationId xmlns:a16="http://schemas.microsoft.com/office/drawing/2014/main" id="{B9D93730-8C7D-423D-9137-597B5FA657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7" name="Title 1">
            <a:extLst>
              <a:ext uri="{FF2B5EF4-FFF2-40B4-BE49-F238E27FC236}">
                <a16:creationId xmlns:a16="http://schemas.microsoft.com/office/drawing/2014/main" id="{330F9542-6794-4F57-BB45-868D94AD06B0}"/>
              </a:ext>
            </a:extLst>
          </p:cNvPr>
          <p:cNvSpPr txBox="1">
            <a:spLocks/>
          </p:cNvSpPr>
          <p:nvPr/>
        </p:nvSpPr>
        <p:spPr>
          <a:xfrm>
            <a:off x="810000" y="447188"/>
            <a:ext cx="10571998" cy="9704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b="1">
                <a:solidFill>
                  <a:srgbClr val="FEFEFE"/>
                </a:solidFill>
                <a:latin typeface="+mj-lt"/>
                <a:ea typeface="+mj-ea"/>
                <a:cs typeface="+mj-cs"/>
              </a:rPr>
              <a:t>Results</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10678331" y="5915888"/>
            <a:ext cx="1062155" cy="490599"/>
          </a:xfrm>
        </p:spPr>
        <p:txBody>
          <a:bodyPr vert="horz" lIns="91440" tIns="45720" rIns="91440" bIns="10800" rtlCol="0" anchor="b">
            <a:normAutofit/>
          </a:bodyPr>
          <a:lstStyle/>
          <a:p>
            <a:pPr defTabSz="457200">
              <a:spcAft>
                <a:spcPts val="600"/>
              </a:spcAft>
            </a:pPr>
            <a:fld id="{5075537C-CA84-1446-933C-8E9D027F9201}" type="slidenum">
              <a:rPr lang="en-US" kern="1200" dirty="0">
                <a:solidFill>
                  <a:schemeClr val="accent1"/>
                </a:solidFill>
                <a:latin typeface="+mn-lt"/>
                <a:ea typeface="+mn-ea"/>
                <a:cs typeface="+mn-cs"/>
              </a:rPr>
              <a:pPr defTabSz="457200">
                <a:spcAft>
                  <a:spcPts val="600"/>
                </a:spcAft>
              </a:pPr>
              <a:t>16</a:t>
            </a:fld>
            <a:endParaRPr lang="en-US" kern="1200" dirty="0">
              <a:solidFill>
                <a:schemeClr val="accent1"/>
              </a:solidFill>
              <a:latin typeface="+mn-lt"/>
              <a:ea typeface="+mn-ea"/>
              <a:cs typeface="+mn-cs"/>
            </a:endParaRPr>
          </a:p>
        </p:txBody>
      </p:sp>
      <p:graphicFrame>
        <p:nvGraphicFramePr>
          <p:cNvPr id="10" name="Content Placeholder 2">
            <a:extLst>
              <a:ext uri="{FF2B5EF4-FFF2-40B4-BE49-F238E27FC236}">
                <a16:creationId xmlns:a16="http://schemas.microsoft.com/office/drawing/2014/main" id="{47751FD6-9B4E-E55E-6EDD-EAC950DD0D4F}"/>
              </a:ext>
            </a:extLst>
          </p:cNvPr>
          <p:cNvGraphicFramePr/>
          <p:nvPr>
            <p:extLst>
              <p:ext uri="{D42A27DB-BD31-4B8C-83A1-F6EECF244321}">
                <p14:modId xmlns:p14="http://schemas.microsoft.com/office/powerpoint/2010/main" val="2813444289"/>
              </p:ext>
            </p:extLst>
          </p:nvPr>
        </p:nvGraphicFramePr>
        <p:xfrm>
          <a:off x="819150" y="2494722"/>
          <a:ext cx="10553700" cy="33647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53576798-7F98-4C7F-B6C7-6D41B5A7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4" name="Title 1">
            <a:extLst>
              <a:ext uri="{FF2B5EF4-FFF2-40B4-BE49-F238E27FC236}">
                <a16:creationId xmlns:a16="http://schemas.microsoft.com/office/drawing/2014/main" id="{54F4FCC5-6E7E-4FF0-BE45-680EEC392C9F}"/>
              </a:ext>
            </a:extLst>
          </p:cNvPr>
          <p:cNvSpPr txBox="1">
            <a:spLocks/>
          </p:cNvSpPr>
          <p:nvPr/>
        </p:nvSpPr>
        <p:spPr>
          <a:xfrm>
            <a:off x="810000" y="447188"/>
            <a:ext cx="10571998" cy="9704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b="1">
                <a:solidFill>
                  <a:srgbClr val="FEFEFE"/>
                </a:solidFill>
                <a:latin typeface="+mj-lt"/>
                <a:ea typeface="+mj-ea"/>
                <a:cs typeface="+mj-cs"/>
              </a:rPr>
              <a:t>Flight Number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18713" y="2413000"/>
            <a:ext cx="10281087" cy="1638300"/>
          </a:xfrm>
          <a:prstGeom prst="rect">
            <a:avLst/>
          </a:prstGeom>
        </p:spPr>
        <p:txBody>
          <a:bodyPr vert="horz" lIns="91440" tIns="45720" rIns="91440" bIns="45720" rtlCol="0" anchor="ctr">
            <a:normAutofit/>
          </a:bodyPr>
          <a:lstStyle/>
          <a:p>
            <a:pPr marL="0" indent="0">
              <a:buNone/>
            </a:pPr>
            <a:r>
              <a:rPr lang="en-US" sz="1600" dirty="0"/>
              <a:t>From the plot, we found that the larger the flight amount at a launch site, the greater the success rate at a launch site.</a:t>
            </a:r>
          </a:p>
          <a:p>
            <a:pPr marL="0" indent="0">
              <a:buNone/>
            </a:pPr>
            <a:endParaRPr lang="en-US" sz="1600"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317045" y="6129338"/>
            <a:ext cx="1062155" cy="490599"/>
          </a:xfrm>
        </p:spPr>
        <p:txBody>
          <a:bodyPr vert="horz" lIns="91440" tIns="45720" rIns="91440" bIns="10800" rtlCol="0" anchor="b">
            <a:normAutofit/>
          </a:bodyPr>
          <a:lstStyle/>
          <a:p>
            <a:pPr>
              <a:spcAft>
                <a:spcPts val="600"/>
              </a:spcAft>
            </a:pPr>
            <a:fld id="{5075537C-CA84-1446-933C-8E9D027F9201}" type="slidenum">
              <a:rPr lang="en-US" smtClean="0"/>
              <a:pPr>
                <a:spcAft>
                  <a:spcPts val="600"/>
                </a:spcAft>
              </a:pPr>
              <a:t>18</a:t>
            </a:fld>
            <a:endParaRPr lang="en-US"/>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2"/>
          <a:stretch>
            <a:fillRect/>
          </a:stretch>
        </p:blipFill>
        <p:spPr>
          <a:xfrm>
            <a:off x="818713" y="3568700"/>
            <a:ext cx="10281087" cy="2560638"/>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CCD949-E788-4375-9B07-478FA5684BC1}"/>
              </a:ext>
            </a:extLst>
          </p:cNvPr>
          <p:cNvSpPr txBox="1">
            <a:spLocks/>
          </p:cNvSpPr>
          <p:nvPr/>
        </p:nvSpPr>
        <p:spPr>
          <a:xfrm>
            <a:off x="1549400" y="787401"/>
            <a:ext cx="2336800" cy="2097712"/>
          </a:xfrm>
          <a:prstGeom prst="rect">
            <a:avLst/>
          </a:prstGeom>
          <a:ln>
            <a:solidFill>
              <a:schemeClr val="tx2">
                <a:lumMod val="20000"/>
                <a:lumOff val="80000"/>
              </a:schemeClr>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kern="1200" dirty="0">
                <a:solidFill>
                  <a:schemeClr val="accent1"/>
                </a:solidFill>
                <a:latin typeface="Abadi" panose="020B0604020104020204" pitchFamily="34" charset="0"/>
                <a:ea typeface="+mj-ea"/>
                <a:cs typeface="+mj-cs"/>
              </a:rPr>
              <a:t>Payload</a:t>
            </a:r>
            <a:br>
              <a:rPr lang="en-US" sz="3200" kern="1200" dirty="0">
                <a:solidFill>
                  <a:schemeClr val="accent1"/>
                </a:solidFill>
                <a:latin typeface="Abadi" panose="020B0604020104020204" pitchFamily="34" charset="0"/>
                <a:ea typeface="+mj-ea"/>
                <a:cs typeface="+mj-cs"/>
              </a:rPr>
            </a:br>
            <a:r>
              <a:rPr lang="en-US" sz="3200" kern="1200" dirty="0">
                <a:solidFill>
                  <a:schemeClr val="accent1"/>
                </a:solidFill>
                <a:latin typeface="Abadi" panose="020B0604020104020204" pitchFamily="34" charset="0"/>
                <a:ea typeface="+mj-ea"/>
                <a:cs typeface="+mj-cs"/>
              </a:rPr>
              <a:t> vs. </a:t>
            </a:r>
            <a:br>
              <a:rPr lang="en-US" sz="3200" kern="1200" dirty="0">
                <a:solidFill>
                  <a:schemeClr val="accent1"/>
                </a:solidFill>
                <a:latin typeface="Abadi" panose="020B0604020104020204" pitchFamily="34" charset="0"/>
                <a:ea typeface="+mj-ea"/>
                <a:cs typeface="+mj-cs"/>
              </a:rPr>
            </a:br>
            <a:r>
              <a:rPr lang="en-US" sz="3200" kern="1200" dirty="0">
                <a:solidFill>
                  <a:schemeClr val="accent1"/>
                </a:solidFill>
                <a:latin typeface="Abadi" panose="020B0604020104020204" pitchFamily="34" charset="0"/>
                <a:ea typeface="+mj-ea"/>
                <a:cs typeface="+mj-cs"/>
              </a:rPr>
              <a:t>Launch Site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1549400" y="3213024"/>
            <a:ext cx="9804401" cy="3193464"/>
          </a:xfrm>
          <a:prstGeom prst="round2DiagRect">
            <a:avLst>
              <a:gd name="adj1" fmla="val 16667"/>
              <a:gd name="adj2" fmla="val 0"/>
            </a:avLst>
          </a:prstGeom>
          <a:ln w="88900" cap="sq">
            <a:solidFill>
              <a:schemeClr val="accent1"/>
            </a:solidFill>
            <a:miter lim="800000"/>
          </a:ln>
          <a:effectLst>
            <a:outerShdw blurRad="254000" algn="tl" rotWithShape="0">
              <a:srgbClr val="000000">
                <a:alpha val="43000"/>
              </a:srgbClr>
            </a:outerShdw>
          </a:effectLst>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duotone>
              <a:prstClr val="black"/>
              <a:schemeClr val="accent1">
                <a:tint val="45000"/>
                <a:satMod val="400000"/>
              </a:schemeClr>
            </a:duotone>
          </a:blip>
          <a:stretch>
            <a:fillRect/>
          </a:stretch>
        </p:blipFill>
        <p:spPr>
          <a:xfrm>
            <a:off x="4332358" y="839295"/>
            <a:ext cx="6877050" cy="1971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913795" y="609600"/>
            <a:ext cx="10353762"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b="1" dirty="0">
                <a:ln>
                  <a:solidFill>
                    <a:schemeClr val="bg1">
                      <a:lumMod val="75000"/>
                      <a:lumOff val="25000"/>
                      <a:alpha val="10000"/>
                    </a:schemeClr>
                  </a:solidFill>
                </a:ln>
                <a:solidFill>
                  <a:schemeClr val="bg2">
                    <a:lumMod val="10000"/>
                    <a:lumOff val="90000"/>
                  </a:schemeClr>
                </a:solidFill>
                <a:effectLst>
                  <a:outerShdw blurRad="9525" dist="25400" dir="14640000" algn="tl" rotWithShape="0">
                    <a:schemeClr val="bg1">
                      <a:alpha val="30000"/>
                    </a:schemeClr>
                  </a:outerShdw>
                </a:effectLst>
                <a:latin typeface="+mj-lt"/>
                <a:ea typeface="+mj-ea"/>
              </a:rPr>
              <a:t>Outline</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2</a:t>
            </a:fld>
            <a:endParaRPr lang="en-US"/>
          </a:p>
        </p:txBody>
      </p:sp>
      <p:graphicFrame>
        <p:nvGraphicFramePr>
          <p:cNvPr id="23" name="Content Placeholder 2">
            <a:extLst>
              <a:ext uri="{FF2B5EF4-FFF2-40B4-BE49-F238E27FC236}">
                <a16:creationId xmlns:a16="http://schemas.microsoft.com/office/drawing/2014/main" id="{450DF0D8-09EB-F937-A303-87D43A2E3B8B}"/>
              </a:ext>
            </a:extLst>
          </p:cNvPr>
          <p:cNvGraphicFramePr/>
          <p:nvPr>
            <p:extLst>
              <p:ext uri="{D42A27DB-BD31-4B8C-83A1-F6EECF244321}">
                <p14:modId xmlns:p14="http://schemas.microsoft.com/office/powerpoint/2010/main" val="1912735387"/>
              </p:ext>
            </p:extLst>
          </p:nvPr>
        </p:nvGraphicFramePr>
        <p:xfrm>
          <a:off x="914400" y="1892830"/>
          <a:ext cx="10353675" cy="38983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53576798-7F98-4C7F-B6C7-6D41B5A7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A416E3E5-5186-46A4-AFBD-337387D31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7B8FAACC-353E-4F84-BA62-A5514185D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859949" y="432426"/>
            <a:ext cx="3575737" cy="13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3200" b="1" dirty="0">
                <a:solidFill>
                  <a:srgbClr val="FFFFFF"/>
                </a:solidFill>
                <a:latin typeface="+mj-lt"/>
                <a:ea typeface="+mj-ea"/>
                <a:cs typeface="+mj-cs"/>
              </a:rPr>
              <a:t>Success Rate vs. Orbit Type</a:t>
            </a:r>
          </a:p>
        </p:txBody>
      </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63961" y="1430746"/>
            <a:ext cx="6612856" cy="3637070"/>
          </a:xfrm>
          <a:prstGeom prst="roundRect">
            <a:avLst>
              <a:gd name="adj" fmla="val 3876"/>
            </a:avLst>
          </a:prstGeom>
          <a:ln>
            <a:solidFill>
              <a:schemeClr val="accent1"/>
            </a:solidFill>
          </a:ln>
          <a:effec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678331" y="5915888"/>
            <a:ext cx="1062155" cy="490599"/>
          </a:xfrm>
        </p:spPr>
        <p:txBody>
          <a:bodyPr vert="horz" lIns="91440" tIns="45720" rIns="91440" bIns="10800" rtlCol="0" anchor="b">
            <a:normAutofit/>
          </a:bodyPr>
          <a:lstStyle/>
          <a:p>
            <a:pPr>
              <a:spcAft>
                <a:spcPts val="600"/>
              </a:spcAft>
            </a:pPr>
            <a:fld id="{5075537C-CA84-1446-933C-8E9D027F9201}" type="slidenum">
              <a:rPr lang="en-US" smtClean="0"/>
              <a:pPr>
                <a:spcAft>
                  <a:spcPts val="600"/>
                </a:spcAft>
              </a:pPr>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164749" y="2473425"/>
            <a:ext cx="3270937" cy="2454176"/>
          </a:xfrm>
          <a:prstGeom prst="rect">
            <a:avLst/>
          </a:prstGeom>
        </p:spPr>
        <p:txBody>
          <a:bodyPr vert="horz" lIns="91440" tIns="45720" rIns="91440" bIns="45720" rtlCol="0" anchor="ctr">
            <a:normAutofit/>
          </a:bodyPr>
          <a:lstStyle/>
          <a:p>
            <a:pPr marL="0" indent="0">
              <a:buNone/>
            </a:pPr>
            <a:r>
              <a:rPr lang="en-US" sz="2400" dirty="0">
                <a:solidFill>
                  <a:srgbClr val="FFFFFF"/>
                </a:solidFill>
              </a:rPr>
              <a:t>From the plot, we can see that ES-L1, GEO, HEO, SSO, VLEO had the most success rate.</a:t>
            </a:r>
          </a:p>
        </p:txBody>
      </p:sp>
    </p:spTree>
    <p:extLst>
      <p:ext uri="{BB962C8B-B14F-4D97-AF65-F5344CB8AC3E}">
        <p14:creationId xmlns:p14="http://schemas.microsoft.com/office/powerpoint/2010/main" val="80090182"/>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53576798-7F98-4C7F-B6C7-6D41B5A7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4" name="Title 1">
            <a:extLst>
              <a:ext uri="{FF2B5EF4-FFF2-40B4-BE49-F238E27FC236}">
                <a16:creationId xmlns:a16="http://schemas.microsoft.com/office/drawing/2014/main" id="{021C109C-C017-4D19-928F-AED25AC30125}"/>
              </a:ext>
            </a:extLst>
          </p:cNvPr>
          <p:cNvSpPr txBox="1">
            <a:spLocks/>
          </p:cNvSpPr>
          <p:nvPr/>
        </p:nvSpPr>
        <p:spPr>
          <a:xfrm>
            <a:off x="810000" y="447188"/>
            <a:ext cx="10571998" cy="9704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b="1">
                <a:solidFill>
                  <a:srgbClr val="FEFEFE"/>
                </a:solidFill>
                <a:latin typeface="+mj-lt"/>
                <a:ea typeface="+mj-ea"/>
                <a:cs typeface="+mj-cs"/>
              </a:rPr>
              <a:t>Flight Number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18713" y="2412999"/>
            <a:ext cx="10563285" cy="1435101"/>
          </a:xfrm>
          <a:prstGeom prst="rect">
            <a:avLst/>
          </a:prstGeom>
        </p:spPr>
        <p:txBody>
          <a:bodyPr vert="horz" lIns="91440" tIns="45720" rIns="91440" bIns="45720" rtlCol="0" anchor="ctr">
            <a:normAutofit/>
          </a:bodyPr>
          <a:lstStyle/>
          <a:p>
            <a:pPr marL="0" indent="0">
              <a:buNone/>
            </a:pPr>
            <a:r>
              <a:rPr lang="en-US" sz="1600" dirty="0"/>
              <a:t>The plot below shows the Flight Number vs. Orbit type. We observe that in the LEO orbit, success is related to the number of flights whereas in the GTO orbit, there is no relationship between flight number and the orbit.</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317045" y="6129338"/>
            <a:ext cx="1062155" cy="490599"/>
          </a:xfrm>
        </p:spPr>
        <p:txBody>
          <a:bodyPr vert="horz" lIns="91440" tIns="45720" rIns="91440" bIns="10800" rtlCol="0" anchor="b">
            <a:normAutofit/>
          </a:bodyPr>
          <a:lstStyle/>
          <a:p>
            <a:pPr>
              <a:spcAft>
                <a:spcPts val="600"/>
              </a:spcAft>
            </a:pPr>
            <a:fld id="{5075537C-CA84-1446-933C-8E9D027F9201}" type="slidenum">
              <a:rPr lang="en-US" smtClean="0"/>
              <a:pPr>
                <a:spcAft>
                  <a:spcPts val="600"/>
                </a:spcAft>
              </a:pPr>
              <a:t>21</a:t>
            </a:fld>
            <a:endParaRPr lang="en-US"/>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2"/>
          <a:stretch>
            <a:fillRect/>
          </a:stretch>
        </p:blipFill>
        <p:spPr>
          <a:xfrm>
            <a:off x="818713" y="4044278"/>
            <a:ext cx="10560487" cy="2112096"/>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53576798-7F98-4C7F-B6C7-6D41B5A7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4" name="Title 1">
            <a:extLst>
              <a:ext uri="{FF2B5EF4-FFF2-40B4-BE49-F238E27FC236}">
                <a16:creationId xmlns:a16="http://schemas.microsoft.com/office/drawing/2014/main" id="{AFE7D9E4-306D-49E3-9AC4-15D566FC72AD}"/>
              </a:ext>
            </a:extLst>
          </p:cNvPr>
          <p:cNvSpPr txBox="1">
            <a:spLocks/>
          </p:cNvSpPr>
          <p:nvPr/>
        </p:nvSpPr>
        <p:spPr>
          <a:xfrm>
            <a:off x="810000" y="447188"/>
            <a:ext cx="10571998" cy="9704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b="1">
                <a:solidFill>
                  <a:srgbClr val="FEFEFE"/>
                </a:solidFill>
                <a:latin typeface="+mj-lt"/>
                <a:ea typeface="+mj-ea"/>
                <a:cs typeface="+mj-cs"/>
              </a:rPr>
              <a:t>Payload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88650" y="2540123"/>
            <a:ext cx="9762521" cy="1159731"/>
          </a:xfrm>
          <a:prstGeom prst="rect">
            <a:avLst/>
          </a:prstGeom>
        </p:spPr>
        <p:txBody>
          <a:bodyPr vert="horz" lIns="91440" tIns="45720" rIns="91440" bIns="45720" rtlCol="0" anchor="ctr">
            <a:normAutofit/>
          </a:bodyPr>
          <a:lstStyle/>
          <a:p>
            <a:pPr marL="0" indent="0">
              <a:buNone/>
            </a:pPr>
            <a:r>
              <a:rPr lang="en-US" sz="1600" dirty="0"/>
              <a:t>We can observe that with heavy payloads, the successful landing are more for PO, LEO and ISS orbits.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317045" y="6129338"/>
            <a:ext cx="1062155" cy="490599"/>
          </a:xfrm>
        </p:spPr>
        <p:txBody>
          <a:bodyPr vert="horz" lIns="91440" tIns="45720" rIns="91440" bIns="10800" rtlCol="0" anchor="b">
            <a:normAutofit/>
          </a:bodyPr>
          <a:lstStyle/>
          <a:p>
            <a:pPr>
              <a:spcAft>
                <a:spcPts val="600"/>
              </a:spcAft>
            </a:pPr>
            <a:fld id="{5075537C-CA84-1446-933C-8E9D027F9201}" type="slidenum">
              <a:rPr lang="en-US" smtClean="0"/>
              <a:pPr>
                <a:spcAft>
                  <a:spcPts val="600"/>
                </a:spcAft>
              </a:pPr>
              <a:t>22</a:t>
            </a:fld>
            <a:endParaRPr lang="en-US"/>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2"/>
          <a:stretch>
            <a:fillRect/>
          </a:stretch>
        </p:blipFill>
        <p:spPr>
          <a:xfrm>
            <a:off x="1088651" y="3822700"/>
            <a:ext cx="9762521" cy="1952503"/>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tx2">
                    <a:lumMod val="20000"/>
                    <a:lumOff val="80000"/>
                  </a:schemeClr>
                </a:solidFill>
                <a:latin typeface="Abadi" panose="020B0604020104020204" pitchFamily="34" charset="0"/>
                <a:ea typeface="+mj-ea"/>
                <a:cs typeface="+mj-cs"/>
              </a:rPr>
              <a:t>Launch Success Yearly Trend</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57766" y="2747963"/>
            <a:ext cx="3364971" cy="2332037"/>
          </a:xfrm>
          <a:prstGeom prst="rect">
            <a:avLst/>
          </a:prstGeom>
        </p:spPr>
        <p:txBody>
          <a:bodyPr vert="horz" lIns="91440" tIns="45720" rIns="91440" bIns="45720" rtlCol="0">
            <a:normAutofit/>
          </a:bodyPr>
          <a:lstStyle/>
          <a:p>
            <a:pPr marL="0" indent="0">
              <a:spcBef>
                <a:spcPts val="1400"/>
              </a:spcBef>
              <a:buNone/>
            </a:pPr>
            <a:r>
              <a:rPr lang="en-US" sz="2200" dirty="0">
                <a:latin typeface="Abadi" panose="020B0604020104020204" pitchFamily="34" charset="0"/>
              </a:rPr>
              <a:t>From the plot, we can observe that success rate since 2013 kept on increasing till 2020.</a:t>
            </a:r>
            <a:endParaRPr lang="en-US" sz="2000" dirty="0"/>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5244623" y="22655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chemeClr val="tx2">
                    <a:lumMod val="20000"/>
                    <a:lumOff val="80000"/>
                  </a:schemeClr>
                </a:solidFill>
                <a:effectLst/>
                <a:uLnTx/>
                <a:uFillTx/>
                <a:latin typeface="Abadi"/>
                <a:ea typeface="+mn-ea"/>
                <a:cs typeface="+mn-cs"/>
              </a:rPr>
              <a:t>All Launch Site Names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25500" y="2855913"/>
            <a:ext cx="3581400" cy="2060574"/>
          </a:xfrm>
          <a:prstGeom prst="rect">
            <a:avLst/>
          </a:prstGeom>
        </p:spPr>
        <p:txBody>
          <a:bodyPr vert="horz" lIns="91440" tIns="45720" rIns="91440" bIns="45720" rtlCol="0">
            <a:normAutofit/>
          </a:bodyPr>
          <a:lstStyle/>
          <a:p>
            <a:pPr marL="0" indent="0">
              <a:spcBef>
                <a:spcPts val="1400"/>
              </a:spcBef>
              <a:buNone/>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p:txBody>
      </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298315"/>
            <a:ext cx="6253212" cy="3534424"/>
          </a:xfrm>
          <a:prstGeom prst="rect">
            <a:avLst/>
          </a:prstGeom>
        </p:spPr>
      </p:pic>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B9D93730-8C7D-423D-9137-597B5FA657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3" name="Rectangle 12">
            <a:extLst>
              <a:ext uri="{FF2B5EF4-FFF2-40B4-BE49-F238E27FC236}">
                <a16:creationId xmlns:a16="http://schemas.microsoft.com/office/drawing/2014/main" id="{056824CE-083D-4ED5-94A5-655345BBE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6">
            <a:extLst>
              <a:ext uri="{FF2B5EF4-FFF2-40B4-BE49-F238E27FC236}">
                <a16:creationId xmlns:a16="http://schemas.microsoft.com/office/drawing/2014/main" id="{0785D83B-2124-40CD-9E29-811BC2B7C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chemeClr val="tx1"/>
          </a:solid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3" name="Title 1">
            <a:extLst>
              <a:ext uri="{FF2B5EF4-FFF2-40B4-BE49-F238E27FC236}">
                <a16:creationId xmlns:a16="http://schemas.microsoft.com/office/drawing/2014/main" id="{557C8CBA-1A0E-4CDF-A451-7AAA44D39839}"/>
              </a:ext>
            </a:extLst>
          </p:cNvPr>
          <p:cNvSpPr txBox="1">
            <a:spLocks/>
          </p:cNvSpPr>
          <p:nvPr/>
        </p:nvSpPr>
        <p:spPr>
          <a:xfrm>
            <a:off x="810000" y="447188"/>
            <a:ext cx="10571998" cy="9704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b="1">
                <a:solidFill>
                  <a:srgbClr val="FEFEFE"/>
                </a:solidFill>
                <a:latin typeface="+mj-lt"/>
                <a:ea typeface="+mj-ea"/>
                <a:cs typeface="+mj-cs"/>
              </a:rPr>
              <a:t>Launch Site Names Begin with 'CCA'</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786833" y="6065477"/>
            <a:ext cx="747655" cy="345335"/>
          </a:xfrm>
        </p:spPr>
        <p:txBody>
          <a:bodyPr>
            <a:normAutofit/>
          </a:bodyPr>
          <a:lstStyle/>
          <a:p>
            <a:pPr defTabSz="640080">
              <a:spcAft>
                <a:spcPts val="600"/>
              </a:spcAft>
            </a:pPr>
            <a:fld id="{5075537C-CA84-1446-933C-8E9D027F9201}" type="slidenum">
              <a:rPr lang="en-US" sz="1400" kern="1200">
                <a:solidFill>
                  <a:schemeClr val="accent1"/>
                </a:solidFill>
                <a:latin typeface="+mn-lt"/>
                <a:ea typeface="+mn-ea"/>
                <a:cs typeface="+mn-cs"/>
              </a:rPr>
              <a:pPr defTabSz="640080">
                <a:spcAft>
                  <a:spcPts val="600"/>
                </a:spcAft>
              </a:pPr>
              <a:t>25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657348" y="5527989"/>
            <a:ext cx="9353551" cy="691700"/>
          </a:xfrm>
          <a:prstGeom prst="rect">
            <a:avLst/>
          </a:prstGeom>
        </p:spPr>
        <p:txBody>
          <a:bodyPr>
            <a:normAutofit/>
          </a:bodyPr>
          <a:lstStyle/>
          <a:p>
            <a:pPr marL="0" indent="0" algn="ctr" defTabSz="320040">
              <a:spcBef>
                <a:spcPts val="980"/>
              </a:spcBef>
              <a:spcAft>
                <a:spcPts val="420"/>
              </a:spcAft>
              <a:buNone/>
            </a:pPr>
            <a:r>
              <a:rPr lang="en-US" sz="2000" kern="1200" dirty="0">
                <a:solidFill>
                  <a:schemeClr val="accent3">
                    <a:lumMod val="25000"/>
                  </a:schemeClr>
                </a:solidFill>
                <a:latin typeface="Abadi" panose="020B0604020104020204" pitchFamily="34" charset="0"/>
                <a:ea typeface="+mn-ea"/>
                <a:cs typeface="+mn-cs"/>
              </a:rPr>
              <a:t>We used the query above to display 5 records where launch sites begin with `CCA`</a:t>
            </a:r>
            <a:endParaRPr lang="en-US" sz="3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2"/>
          <a:stretch>
            <a:fillRect/>
          </a:stretch>
        </p:blipFill>
        <p:spPr>
          <a:xfrm>
            <a:off x="1231900" y="2633176"/>
            <a:ext cx="10116541" cy="27976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94738657"/>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Freeform 6">
            <a:extLst>
              <a:ext uri="{FF2B5EF4-FFF2-40B4-BE49-F238E27FC236}">
                <a16:creationId xmlns:a16="http://schemas.microsoft.com/office/drawing/2014/main" id="{B9D93730-8C7D-423D-9137-597B5FA657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3" name="Rectangle 12">
            <a:extLst>
              <a:ext uri="{FF2B5EF4-FFF2-40B4-BE49-F238E27FC236}">
                <a16:creationId xmlns:a16="http://schemas.microsoft.com/office/drawing/2014/main" id="{B2B82547-2424-4E7A-A98B-75206EE73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3">
            <a:extLst>
              <a:ext uri="{FF2B5EF4-FFF2-40B4-BE49-F238E27FC236}">
                <a16:creationId xmlns:a16="http://schemas.microsoft.com/office/drawing/2014/main" id="{5109BC2F-9616-4D7D-9E98-57898009A8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641754" y="1687286"/>
            <a:ext cx="3269463" cy="397801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400" b="1">
                <a:solidFill>
                  <a:srgbClr val="FEFEFE"/>
                </a:solidFill>
                <a:latin typeface="+mj-lt"/>
                <a:ea typeface="+mj-ea"/>
                <a:cs typeface="+mj-cs"/>
              </a:rPr>
              <a:t>Total Payload Mass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951455" y="6160672"/>
            <a:ext cx="592054" cy="273464"/>
          </a:xfrm>
        </p:spPr>
        <p:txBody>
          <a:bodyPr>
            <a:normAutofit/>
          </a:bodyPr>
          <a:lstStyle/>
          <a:p>
            <a:pPr defTabSz="502920">
              <a:spcAft>
                <a:spcPts val="600"/>
              </a:spcAft>
            </a:pPr>
            <a:fld id="{5075537C-CA84-1446-933C-8E9D027F9201}" type="slidenum">
              <a:rPr lang="en-US" sz="1100" kern="1200">
                <a:solidFill>
                  <a:schemeClr val="accent1"/>
                </a:solidFill>
                <a:latin typeface="+mn-lt"/>
                <a:ea typeface="+mn-ea"/>
                <a:cs typeface="+mn-cs"/>
              </a:rPr>
              <a:pPr defTabSz="502920">
                <a:spcAft>
                  <a:spcPts val="600"/>
                </a:spcAft>
              </a:pPr>
              <a:t>26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75105" y="764280"/>
            <a:ext cx="6959600" cy="1421708"/>
          </a:xfrm>
          <a:prstGeom prst="rect">
            <a:avLst/>
          </a:prstGeom>
        </p:spPr>
        <p:txBody>
          <a:bodyPr>
            <a:normAutofit/>
          </a:bodyPr>
          <a:lstStyle/>
          <a:p>
            <a:pPr marL="0" indent="0" defTabSz="251460">
              <a:spcBef>
                <a:spcPts val="770"/>
              </a:spcBef>
              <a:spcAft>
                <a:spcPts val="330"/>
              </a:spcAft>
              <a:buNone/>
            </a:pPr>
            <a:r>
              <a:rPr lang="en-US" sz="2400" kern="1200" dirty="0">
                <a:latin typeface="Abadi" panose="020B0604020104020204" pitchFamily="34" charset="0"/>
                <a:ea typeface="+mn-ea"/>
                <a:cs typeface="+mn-cs"/>
              </a:rPr>
              <a:t>We calculated the total payload carried by boosters from NASA as </a:t>
            </a:r>
            <a:r>
              <a:rPr lang="en-US" sz="2400" b="1" u="sng" kern="1200" dirty="0">
                <a:latin typeface="Abadi" panose="020B0604020104020204" pitchFamily="34" charset="0"/>
                <a:ea typeface="+mn-ea"/>
                <a:cs typeface="+mn-cs"/>
              </a:rPr>
              <a:t>45596</a:t>
            </a:r>
            <a:r>
              <a:rPr lang="en-US" sz="2400" kern="1200" dirty="0">
                <a:latin typeface="Abadi" panose="020B0604020104020204" pitchFamily="34" charset="0"/>
                <a:ea typeface="+mn-ea"/>
                <a:cs typeface="+mn-cs"/>
              </a:rPr>
              <a:t> using the query below</a:t>
            </a:r>
            <a:endParaRPr lang="en-US" sz="4000" dirty="0">
              <a:latin typeface="Abadi" panose="020B0604020104020204" pitchFamily="34" charset="0"/>
            </a:endParaRPr>
          </a:p>
        </p:txBody>
      </p:sp>
      <p:pic>
        <p:nvPicPr>
          <p:cNvPr id="6" name="Picture 5" descr="Graphical user interface, text, application, email&#10;&#10;Description automatically generated">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4754617" y="2534030"/>
            <a:ext cx="6314450" cy="250537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B9D93730-8C7D-423D-9137-597B5FA657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3" name="Title 1">
            <a:extLst>
              <a:ext uri="{FF2B5EF4-FFF2-40B4-BE49-F238E27FC236}">
                <a16:creationId xmlns:a16="http://schemas.microsoft.com/office/drawing/2014/main" id="{AFD52E17-48CB-4D60-BD56-71D197A29B38}"/>
              </a:ext>
            </a:extLst>
          </p:cNvPr>
          <p:cNvSpPr txBox="1">
            <a:spLocks/>
          </p:cNvSpPr>
          <p:nvPr/>
        </p:nvSpPr>
        <p:spPr>
          <a:xfrm>
            <a:off x="810000" y="447188"/>
            <a:ext cx="10571998" cy="9704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b="1">
                <a:solidFill>
                  <a:srgbClr val="FEFEFE"/>
                </a:solidFill>
                <a:latin typeface="+mj-lt"/>
                <a:ea typeface="+mj-ea"/>
                <a:cs typeface="+mj-cs"/>
              </a:rPr>
              <a:t>Average Payload Mass by F9 v1.1</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392641" y="5471672"/>
            <a:ext cx="839574" cy="387791"/>
          </a:xfrm>
        </p:spPr>
        <p:txBody>
          <a:bodyPr vert="horz" lIns="91440" tIns="45720" rIns="91440" bIns="45720" rtlCol="0" anchor="ctr">
            <a:normAutofit/>
          </a:bodyPr>
          <a:lstStyle/>
          <a:p>
            <a:pPr defTabSz="722376">
              <a:spcAft>
                <a:spcPts val="474"/>
              </a:spcAft>
            </a:pPr>
            <a:fld id="{5075537C-CA84-1446-933C-8E9D027F9201}" type="slidenum">
              <a:rPr lang="en-US" sz="948" kern="1200">
                <a:solidFill>
                  <a:srgbClr val="303030"/>
                </a:solidFill>
                <a:latin typeface="+mn-lt"/>
                <a:ea typeface="+mn-ea"/>
                <a:cs typeface="+mn-cs"/>
              </a:rPr>
              <a:pPr defTabSz="722376">
                <a:spcAft>
                  <a:spcPts val="474"/>
                </a:spcAft>
              </a:pPr>
              <a:t>27</a:t>
            </a:fld>
            <a:endParaRPr lang="en-US" sz="1200">
              <a:solidFill>
                <a:srgbClr val="303030"/>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959784" y="2465084"/>
            <a:ext cx="8272430" cy="1386373"/>
          </a:xfrm>
          <a:prstGeom prst="rect">
            <a:avLst/>
          </a:prstGeom>
        </p:spPr>
        <p:txBody>
          <a:bodyPr vert="horz" lIns="91440" tIns="45720" rIns="91440" bIns="45720" rtlCol="0">
            <a:normAutofit/>
          </a:bodyPr>
          <a:lstStyle/>
          <a:p>
            <a:pPr marL="0" indent="0" defTabSz="361188">
              <a:spcBef>
                <a:spcPts val="1106"/>
              </a:spcBef>
              <a:spcAft>
                <a:spcPts val="474"/>
              </a:spcAft>
              <a:buNone/>
            </a:pPr>
            <a:r>
              <a:rPr lang="en-US" sz="2000" kern="1200" dirty="0">
                <a:solidFill>
                  <a:schemeClr val="tx1"/>
                </a:solidFill>
                <a:latin typeface="Abadi" panose="020B0604020104020204" pitchFamily="34" charset="0"/>
                <a:ea typeface="+mn-ea"/>
                <a:cs typeface="+mn-cs"/>
              </a:rPr>
              <a:t>Average payload mass carried by booster version F9 v1.1 = </a:t>
            </a:r>
            <a:r>
              <a:rPr lang="en-US" sz="2800" b="1" u="sng" kern="1200" dirty="0">
                <a:solidFill>
                  <a:schemeClr val="tx1"/>
                </a:solidFill>
                <a:latin typeface="Abadi" panose="020B0604020104020204" pitchFamily="34" charset="0"/>
                <a:ea typeface="+mn-ea"/>
                <a:cs typeface="+mn-cs"/>
              </a:rPr>
              <a:t>2928.4</a:t>
            </a:r>
            <a:endParaRPr lang="en-US" sz="2800" b="1" u="sng" dirty="0">
              <a:latin typeface="Abadi" panose="020B0604020104020204" pitchFamily="34" charset="0"/>
            </a:endParaRPr>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2035985" y="3554722"/>
            <a:ext cx="7958915" cy="2750184"/>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53576798-7F98-4C7F-B6C7-6D41B5A7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9D336D4B-F9C3-4167-9191-8DA896C803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6">
            <a:extLst>
              <a:ext uri="{FF2B5EF4-FFF2-40B4-BE49-F238E27FC236}">
                <a16:creationId xmlns:a16="http://schemas.microsoft.com/office/drawing/2014/main" id="{069BF0B4-2BF1-40F2-8D8E-9CFCED97D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0" y="4672012"/>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212121"/>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3" name="Title 1">
            <a:extLst>
              <a:ext uri="{FF2B5EF4-FFF2-40B4-BE49-F238E27FC236}">
                <a16:creationId xmlns:a16="http://schemas.microsoft.com/office/drawing/2014/main" id="{7F12CD3C-55B3-4129-817A-84D0B28F713E}"/>
              </a:ext>
            </a:extLst>
          </p:cNvPr>
          <p:cNvSpPr txBox="1">
            <a:spLocks/>
          </p:cNvSpPr>
          <p:nvPr/>
        </p:nvSpPr>
        <p:spPr>
          <a:xfrm>
            <a:off x="451513" y="5176569"/>
            <a:ext cx="4589009"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2400" b="1">
                <a:solidFill>
                  <a:srgbClr val="FEFEFE"/>
                </a:solidFill>
                <a:latin typeface="+mj-lt"/>
                <a:ea typeface="+mj-ea"/>
                <a:cs typeface="+mj-cs"/>
              </a:rPr>
              <a:t>First Successful Ground Landing Date</a:t>
            </a:r>
          </a:p>
        </p:txBody>
      </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823551" y="514350"/>
            <a:ext cx="9854780" cy="3930942"/>
          </a:xfrm>
          <a:prstGeom prst="roundRect">
            <a:avLst>
              <a:gd name="adj" fmla="val 3876"/>
            </a:avLst>
          </a:prstGeom>
          <a:ln>
            <a:solidFill>
              <a:schemeClr val="accent1"/>
            </a:solidFill>
          </a:ln>
          <a:effectLst/>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521200" y="5176569"/>
            <a:ext cx="6852086" cy="970450"/>
          </a:xfrm>
          <a:prstGeom prst="rect">
            <a:avLst/>
          </a:prstGeom>
        </p:spPr>
        <p:txBody>
          <a:bodyPr vert="horz" lIns="91440" tIns="45720" rIns="91440" bIns="45720" rtlCol="0" anchor="ctr">
            <a:normAutofit/>
          </a:bodyPr>
          <a:lstStyle/>
          <a:p>
            <a:pPr marL="0" indent="0">
              <a:buNone/>
            </a:pPr>
            <a:r>
              <a:rPr lang="en-US" dirty="0">
                <a:solidFill>
                  <a:srgbClr val="FEFEFE"/>
                </a:solidFill>
              </a:rPr>
              <a:t>We observed that the dates of the first successful landing outcome on ground pad was 22</a:t>
            </a:r>
            <a:r>
              <a:rPr lang="en-US" baseline="30000" dirty="0">
                <a:solidFill>
                  <a:srgbClr val="FEFEFE"/>
                </a:solidFill>
              </a:rPr>
              <a:t>nd</a:t>
            </a:r>
            <a:r>
              <a:rPr lang="en-US" dirty="0">
                <a:solidFill>
                  <a:srgbClr val="FEFEFE"/>
                </a:solidFill>
              </a:rPr>
              <a:t> Dec 2015</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678331" y="6079177"/>
            <a:ext cx="1062155" cy="490599"/>
          </a:xfrm>
        </p:spPr>
        <p:txBody>
          <a:bodyPr vert="horz" lIns="91440" tIns="45720" rIns="91440" bIns="10800" rtlCol="0" anchor="b">
            <a:normAutofit/>
          </a:bodyPr>
          <a:lstStyle/>
          <a:p>
            <a:pPr>
              <a:spcAft>
                <a:spcPts val="600"/>
              </a:spcAft>
            </a:pPr>
            <a:fld id="{5075537C-CA84-1446-933C-8E9D027F9201}" type="slidenum">
              <a:rPr lang="en-US" smtClean="0"/>
              <a:pPr>
                <a:spcAft>
                  <a:spcPts val="600"/>
                </a:spcAft>
              </a:pPr>
              <a:t>28</a:t>
            </a:fld>
            <a:endParaRPr lang="en-US"/>
          </a:p>
        </p:txBody>
      </p:sp>
    </p:spTree>
    <p:extLst>
      <p:ext uri="{BB962C8B-B14F-4D97-AF65-F5344CB8AC3E}">
        <p14:creationId xmlns:p14="http://schemas.microsoft.com/office/powerpoint/2010/main" val="1434679925"/>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Freeform 6">
            <a:extLst>
              <a:ext uri="{FF2B5EF4-FFF2-40B4-BE49-F238E27FC236}">
                <a16:creationId xmlns:a16="http://schemas.microsoft.com/office/drawing/2014/main" id="{53576798-7F98-4C7F-B6C7-6D41B5A7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8" name="Title 1">
            <a:extLst>
              <a:ext uri="{FF2B5EF4-FFF2-40B4-BE49-F238E27FC236}">
                <a16:creationId xmlns:a16="http://schemas.microsoft.com/office/drawing/2014/main" id="{952C2E9C-C6BE-40BD-A406-CFB441363CBA}"/>
              </a:ext>
            </a:extLst>
          </p:cNvPr>
          <p:cNvSpPr txBox="1">
            <a:spLocks/>
          </p:cNvSpPr>
          <p:nvPr/>
        </p:nvSpPr>
        <p:spPr>
          <a:xfrm>
            <a:off x="810000" y="447188"/>
            <a:ext cx="10571998" cy="9704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100" b="1">
                <a:solidFill>
                  <a:srgbClr val="FEFEFE"/>
                </a:solidFill>
                <a:latin typeface="+mj-lt"/>
                <a:ea typeface="+mj-ea"/>
                <a:cs typeface="+mj-cs"/>
              </a:rPr>
              <a:t>Successful Drone Ship Landing with Payload between 4000 and 6000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8713" y="2413000"/>
            <a:ext cx="3835583" cy="3632200"/>
          </a:xfrm>
          <a:prstGeom prst="rect">
            <a:avLst/>
          </a:prstGeom>
        </p:spPr>
        <p:txBody>
          <a:bodyPr vert="horz" lIns="91440" tIns="45720" rIns="91440" bIns="45720" rtlCol="0" anchor="ctr">
            <a:normAutofit/>
          </a:bodyPr>
          <a:lstStyle/>
          <a:p>
            <a:pPr marL="0" indent="0"/>
            <a:r>
              <a:rPr lang="en-US" sz="1600"/>
              <a:t>We used the </a:t>
            </a:r>
            <a:r>
              <a:rPr lang="en-US" sz="1600" b="1"/>
              <a:t>WHERE</a:t>
            </a:r>
            <a:r>
              <a:rPr lang="en-US" sz="1600"/>
              <a:t> clause to filter for boosters which have successfully landed on drone ship and applied the </a:t>
            </a:r>
            <a:r>
              <a:rPr lang="en-US" sz="1600" b="1"/>
              <a:t>AND</a:t>
            </a:r>
            <a:r>
              <a:rPr lang="en-US" sz="1600"/>
              <a:t> condition to determine successful landing with payload mass greater than 4000 but less than 6000</a:t>
            </a:r>
          </a:p>
          <a:p>
            <a:endParaRPr lang="en-US" sz="160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317045" y="6129338"/>
            <a:ext cx="1062155" cy="490599"/>
          </a:xfrm>
        </p:spPr>
        <p:txBody>
          <a:bodyPr vert="horz" lIns="91440" tIns="45720" rIns="91440" bIns="10800" rtlCol="0" anchor="b">
            <a:normAutofit/>
          </a:bodyPr>
          <a:lstStyle/>
          <a:p>
            <a:pPr>
              <a:spcAft>
                <a:spcPts val="600"/>
              </a:spcAft>
            </a:pPr>
            <a:fld id="{5075537C-CA84-1446-933C-8E9D027F9201}" type="slidenum">
              <a:rPr lang="en-US" smtClean="0"/>
              <a:pPr>
                <a:spcAft>
                  <a:spcPts val="600"/>
                </a:spcAft>
              </a:pPr>
              <a:t>29</a:t>
            </a:fld>
            <a:endParaRPr lang="en-US"/>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5528291" y="2413000"/>
            <a:ext cx="5424468" cy="3716338"/>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Freeform 6">
            <a:extLst>
              <a:ext uri="{FF2B5EF4-FFF2-40B4-BE49-F238E27FC236}">
                <a16:creationId xmlns:a16="http://schemas.microsoft.com/office/drawing/2014/main" id="{DA9A1ACB-4ECA-4EAE-AEAB-CE9C8C01E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21" name="Picture 20" descr="Digital financial graph">
            <a:extLst>
              <a:ext uri="{FF2B5EF4-FFF2-40B4-BE49-F238E27FC236}">
                <a16:creationId xmlns:a16="http://schemas.microsoft.com/office/drawing/2014/main" id="{93672210-FE65-3CAB-BCFF-20F519A84567}"/>
              </a:ext>
            </a:extLst>
          </p:cNvPr>
          <p:cNvPicPr>
            <a:picLocks noChangeAspect="1"/>
          </p:cNvPicPr>
          <p:nvPr/>
        </p:nvPicPr>
        <p:blipFill rotWithShape="1">
          <a:blip r:embed="rId2">
            <a:duotone>
              <a:schemeClr val="accent1">
                <a:shade val="45000"/>
                <a:satMod val="135000"/>
              </a:schemeClr>
              <a:prstClr val="white"/>
            </a:duotone>
          </a:blip>
          <a:srcRect l="32650" r="17363"/>
          <a:stretch/>
        </p:blipFill>
        <p:spPr>
          <a:xfrm>
            <a:off x="6096000" y="-1"/>
            <a:ext cx="6094450" cy="6858001"/>
          </a:xfrm>
          <a:prstGeom prst="rect">
            <a:avLst/>
          </a:prstGeom>
        </p:spPr>
      </p:pic>
      <p:sp>
        <p:nvSpPr>
          <p:cNvPr id="27" name="Freeform 16">
            <a:extLst>
              <a:ext uri="{FF2B5EF4-FFF2-40B4-BE49-F238E27FC236}">
                <a16:creationId xmlns:a16="http://schemas.microsoft.com/office/drawing/2014/main" id="{3994EE40-F54F-48E5-826B-B451582096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10000" y="621862"/>
            <a:ext cx="5070100" cy="70244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b="1" dirty="0">
                <a:solidFill>
                  <a:srgbClr val="FEFEFE"/>
                </a:solidFill>
                <a:latin typeface="+mj-lt"/>
                <a:ea typeface="+mj-ea"/>
                <a:cs typeface="+mj-cs"/>
              </a:rPr>
              <a:t>Executive Summary</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18712" y="1434662"/>
            <a:ext cx="5666755" cy="461053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457200">
              <a:spcBef>
                <a:spcPct val="20000"/>
              </a:spcBef>
              <a:spcAft>
                <a:spcPts val="600"/>
              </a:spcAft>
              <a:buClr>
                <a:schemeClr val="accent1"/>
              </a:buClr>
              <a:buFont typeface="Wingdings 2" charset="2"/>
              <a:buChar char=""/>
            </a:pPr>
            <a:r>
              <a:rPr lang="en-US" sz="1400" b="1" dirty="0">
                <a:solidFill>
                  <a:schemeClr val="tx1"/>
                </a:solidFill>
                <a:latin typeface="+mn-lt"/>
              </a:rPr>
              <a:t>Summary of methodologies</a:t>
            </a:r>
          </a:p>
          <a:p>
            <a:pPr lvl="1" defTabSz="457200">
              <a:spcBef>
                <a:spcPct val="20000"/>
              </a:spcBef>
              <a:spcAft>
                <a:spcPts val="600"/>
              </a:spcAft>
              <a:buClr>
                <a:schemeClr val="accent1"/>
              </a:buClr>
              <a:buFont typeface="Wingdings 2" charset="2"/>
              <a:buChar char=""/>
            </a:pPr>
            <a:r>
              <a:rPr lang="en-US" sz="1400" dirty="0">
                <a:solidFill>
                  <a:schemeClr val="tx1"/>
                </a:solidFill>
                <a:latin typeface="+mn-lt"/>
              </a:rPr>
              <a:t>Data Collection through API</a:t>
            </a:r>
          </a:p>
          <a:p>
            <a:pPr lvl="1" defTabSz="457200">
              <a:spcBef>
                <a:spcPct val="20000"/>
              </a:spcBef>
              <a:spcAft>
                <a:spcPts val="600"/>
              </a:spcAft>
              <a:buClr>
                <a:schemeClr val="accent1"/>
              </a:buClr>
              <a:buFont typeface="Wingdings 2" charset="2"/>
              <a:buChar char=""/>
            </a:pPr>
            <a:r>
              <a:rPr lang="en-US" sz="1400" dirty="0">
                <a:solidFill>
                  <a:schemeClr val="tx1"/>
                </a:solidFill>
                <a:latin typeface="+mn-lt"/>
              </a:rPr>
              <a:t>Data Collection with Web Scraping</a:t>
            </a:r>
          </a:p>
          <a:p>
            <a:pPr lvl="1" defTabSz="457200">
              <a:spcBef>
                <a:spcPct val="20000"/>
              </a:spcBef>
              <a:spcAft>
                <a:spcPts val="600"/>
              </a:spcAft>
              <a:buClr>
                <a:schemeClr val="accent1"/>
              </a:buClr>
              <a:buFont typeface="Wingdings 2" charset="2"/>
              <a:buChar char=""/>
            </a:pPr>
            <a:r>
              <a:rPr lang="en-US" sz="1400" dirty="0">
                <a:solidFill>
                  <a:schemeClr val="tx1"/>
                </a:solidFill>
                <a:latin typeface="+mn-lt"/>
              </a:rPr>
              <a:t>Data Wrangling (Manipulation)</a:t>
            </a:r>
          </a:p>
          <a:p>
            <a:pPr lvl="1" defTabSz="457200">
              <a:spcBef>
                <a:spcPct val="20000"/>
              </a:spcBef>
              <a:spcAft>
                <a:spcPts val="600"/>
              </a:spcAft>
              <a:buClr>
                <a:schemeClr val="accent1"/>
              </a:buClr>
              <a:buFont typeface="Wingdings 2" charset="2"/>
              <a:buChar char=""/>
            </a:pPr>
            <a:r>
              <a:rPr lang="en-US" sz="1400" dirty="0">
                <a:solidFill>
                  <a:schemeClr val="tx1"/>
                </a:solidFill>
                <a:latin typeface="+mn-lt"/>
              </a:rPr>
              <a:t>Exploratory Data Analysis with SQL</a:t>
            </a:r>
          </a:p>
          <a:p>
            <a:pPr lvl="1" defTabSz="457200">
              <a:spcBef>
                <a:spcPct val="20000"/>
              </a:spcBef>
              <a:spcAft>
                <a:spcPts val="600"/>
              </a:spcAft>
              <a:buClr>
                <a:schemeClr val="accent1"/>
              </a:buClr>
              <a:buFont typeface="Wingdings 2" charset="2"/>
              <a:buChar char=""/>
            </a:pPr>
            <a:r>
              <a:rPr lang="en-US" sz="1400" dirty="0">
                <a:solidFill>
                  <a:schemeClr val="tx1"/>
                </a:solidFill>
                <a:latin typeface="+mn-lt"/>
              </a:rPr>
              <a:t>Exploratory Data Analysis with Data Visualization</a:t>
            </a:r>
          </a:p>
          <a:p>
            <a:pPr lvl="1" defTabSz="457200">
              <a:spcBef>
                <a:spcPct val="20000"/>
              </a:spcBef>
              <a:spcAft>
                <a:spcPts val="600"/>
              </a:spcAft>
              <a:buClr>
                <a:schemeClr val="accent1"/>
              </a:buClr>
              <a:buFont typeface="Wingdings 2" charset="2"/>
              <a:buChar char=""/>
            </a:pPr>
            <a:r>
              <a:rPr lang="en-US" sz="1400" dirty="0">
                <a:solidFill>
                  <a:schemeClr val="tx1"/>
                </a:solidFill>
                <a:latin typeface="+mn-lt"/>
              </a:rPr>
              <a:t>Interactive Visual Analytics with Folium</a:t>
            </a:r>
          </a:p>
          <a:p>
            <a:pPr lvl="1" defTabSz="457200">
              <a:spcBef>
                <a:spcPct val="20000"/>
              </a:spcBef>
              <a:spcAft>
                <a:spcPts val="600"/>
              </a:spcAft>
              <a:buClr>
                <a:schemeClr val="accent1"/>
              </a:buClr>
              <a:buFont typeface="Wingdings 2" charset="2"/>
              <a:buChar char=""/>
            </a:pPr>
            <a:r>
              <a:rPr lang="en-US" sz="1400" dirty="0">
                <a:solidFill>
                  <a:schemeClr val="tx1"/>
                </a:solidFill>
                <a:latin typeface="+mn-lt"/>
              </a:rPr>
              <a:t>Machine Learning Prediction</a:t>
            </a:r>
            <a:br>
              <a:rPr lang="en-US" sz="1400" dirty="0">
                <a:solidFill>
                  <a:schemeClr val="tx1"/>
                </a:solidFill>
                <a:latin typeface="+mn-lt"/>
              </a:rPr>
            </a:br>
            <a:endParaRPr lang="en-US" sz="1400" dirty="0">
              <a:solidFill>
                <a:schemeClr val="tx1"/>
              </a:solidFill>
              <a:latin typeface="+mn-lt"/>
            </a:endParaRPr>
          </a:p>
          <a:p>
            <a:pPr defTabSz="457200">
              <a:spcBef>
                <a:spcPct val="20000"/>
              </a:spcBef>
              <a:spcAft>
                <a:spcPts val="600"/>
              </a:spcAft>
              <a:buClr>
                <a:schemeClr val="accent1"/>
              </a:buClr>
              <a:buFont typeface="Wingdings 2" charset="2"/>
              <a:buChar char=""/>
            </a:pPr>
            <a:r>
              <a:rPr lang="en-US" sz="1400" b="1" dirty="0">
                <a:solidFill>
                  <a:schemeClr val="tx1"/>
                </a:solidFill>
                <a:latin typeface="+mn-lt"/>
              </a:rPr>
              <a:t>Summary of all results</a:t>
            </a:r>
          </a:p>
          <a:p>
            <a:pPr lvl="1" defTabSz="457200">
              <a:spcBef>
                <a:spcPct val="20000"/>
              </a:spcBef>
              <a:spcAft>
                <a:spcPts val="600"/>
              </a:spcAft>
              <a:buClr>
                <a:schemeClr val="accent1"/>
              </a:buClr>
              <a:buFont typeface="Wingdings 2" charset="2"/>
              <a:buChar char=""/>
            </a:pPr>
            <a:r>
              <a:rPr lang="en-US" sz="1400" dirty="0">
                <a:solidFill>
                  <a:schemeClr val="tx1"/>
                </a:solidFill>
                <a:latin typeface="+mn-lt"/>
              </a:rPr>
              <a:t>Exploratory Data Analysis result</a:t>
            </a:r>
          </a:p>
          <a:p>
            <a:pPr lvl="1" defTabSz="457200">
              <a:spcBef>
                <a:spcPct val="20000"/>
              </a:spcBef>
              <a:spcAft>
                <a:spcPts val="600"/>
              </a:spcAft>
              <a:buClr>
                <a:schemeClr val="accent1"/>
              </a:buClr>
              <a:buFont typeface="Wingdings 2" charset="2"/>
              <a:buChar char=""/>
            </a:pPr>
            <a:r>
              <a:rPr lang="en-US" sz="1400" dirty="0">
                <a:solidFill>
                  <a:schemeClr val="tx1"/>
                </a:solidFill>
                <a:latin typeface="+mn-lt"/>
              </a:rPr>
              <a:t>Screenshots of interactive analytics</a:t>
            </a:r>
          </a:p>
          <a:p>
            <a:pPr lvl="1" defTabSz="457200">
              <a:spcBef>
                <a:spcPct val="20000"/>
              </a:spcBef>
              <a:spcAft>
                <a:spcPts val="600"/>
              </a:spcAft>
              <a:buClr>
                <a:schemeClr val="accent1"/>
              </a:buClr>
              <a:buFont typeface="Wingdings 2" charset="2"/>
              <a:buChar char=""/>
            </a:pPr>
            <a:r>
              <a:rPr lang="en-US" sz="1400" dirty="0">
                <a:solidFill>
                  <a:schemeClr val="tx1"/>
                </a:solidFill>
                <a:latin typeface="+mn-lt"/>
              </a:rPr>
              <a:t>Predictive Analytics result</a:t>
            </a:r>
          </a:p>
          <a:p>
            <a:pPr marL="0" indent="0" defTabSz="457200">
              <a:spcBef>
                <a:spcPct val="20000"/>
              </a:spcBef>
              <a:spcAft>
                <a:spcPts val="600"/>
              </a:spcAft>
              <a:buClr>
                <a:schemeClr val="accent1"/>
              </a:buClr>
              <a:buNone/>
            </a:pPr>
            <a:endParaRPr lang="en-US" sz="1400" dirty="0">
              <a:solidFill>
                <a:schemeClr val="tx1"/>
              </a:solidFill>
              <a:latin typeface="+mn-lt"/>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5840559" y="5996256"/>
            <a:ext cx="306900" cy="490599"/>
          </a:xfrm>
        </p:spPr>
        <p:txBody>
          <a:bodyPr vert="horz" lIns="91440" tIns="45720" rIns="91440" bIns="10800" rtlCol="0" anchor="b">
            <a:normAutofit/>
          </a:bodyPr>
          <a:lstStyle/>
          <a:p>
            <a:pPr>
              <a:spcAft>
                <a:spcPts val="600"/>
              </a:spcAft>
            </a:pPr>
            <a:fld id="{5075537C-CA84-1446-933C-8E9D027F9201}" type="slidenum">
              <a:rPr lang="en-US">
                <a:solidFill>
                  <a:srgbClr val="FFFFFF"/>
                </a:solidFill>
              </a:rPr>
              <a:pPr>
                <a:spcAft>
                  <a:spcPts val="600"/>
                </a:spcAft>
              </a:pPr>
              <a:t>3</a:t>
            </a:fld>
            <a:endParaRPr lang="en-US" dirty="0">
              <a:solidFill>
                <a:srgbClr val="FFFFFF"/>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6">
            <a:extLst>
              <a:ext uri="{FF2B5EF4-FFF2-40B4-BE49-F238E27FC236}">
                <a16:creationId xmlns:a16="http://schemas.microsoft.com/office/drawing/2014/main" id="{53576798-7F98-4C7F-B6C7-6D41B5A7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A416E3E5-5186-46A4-AFBD-337387D31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23">
            <a:extLst>
              <a:ext uri="{FF2B5EF4-FFF2-40B4-BE49-F238E27FC236}">
                <a16:creationId xmlns:a16="http://schemas.microsoft.com/office/drawing/2014/main" id="{7B8FAACC-353E-4F84-BA62-A5514185D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8085628" y="457201"/>
            <a:ext cx="3722451" cy="13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2200" b="1" dirty="0">
                <a:solidFill>
                  <a:srgbClr val="FFFFFF"/>
                </a:solidFill>
                <a:latin typeface="+mj-lt"/>
                <a:ea typeface="+mj-ea"/>
                <a:cs typeface="+mj-cs"/>
              </a:rPr>
              <a:t>Total Number of Successful and Failure Mission Outcomes</a:t>
            </a:r>
          </a:p>
        </p:txBody>
      </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93717" y="457201"/>
            <a:ext cx="6153344" cy="5584161"/>
          </a:xfrm>
          <a:prstGeom prst="roundRect">
            <a:avLst>
              <a:gd name="adj" fmla="val 3876"/>
            </a:avLst>
          </a:prstGeom>
          <a:ln>
            <a:solidFill>
              <a:schemeClr val="accent1"/>
            </a:solidFill>
          </a:ln>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678331" y="5915888"/>
            <a:ext cx="1062155" cy="490599"/>
          </a:xfrm>
        </p:spPr>
        <p:txBody>
          <a:bodyPr vert="horz" lIns="91440" tIns="45720" rIns="91440" bIns="10800" rtlCol="0" anchor="b">
            <a:normAutofit/>
          </a:bodyPr>
          <a:lstStyle/>
          <a:p>
            <a:pPr>
              <a:spcAft>
                <a:spcPts val="600"/>
              </a:spcAft>
            </a:pPr>
            <a:fld id="{5075537C-CA84-1446-933C-8E9D027F9201}" type="slidenum">
              <a:rPr lang="en-US" smtClean="0"/>
              <a:pPr>
                <a:spcAft>
                  <a:spcPts val="600"/>
                </a:spcAft>
              </a:pPr>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085628" y="2353819"/>
            <a:ext cx="3575737" cy="1759856"/>
          </a:xfrm>
          <a:prstGeom prst="rect">
            <a:avLst/>
          </a:prstGeom>
        </p:spPr>
        <p:txBody>
          <a:bodyPr vert="horz" lIns="91440" tIns="45720" rIns="91440" bIns="45720" rtlCol="0" anchor="ctr">
            <a:normAutofit/>
          </a:bodyPr>
          <a:lstStyle/>
          <a:p>
            <a:pPr marL="0" indent="0">
              <a:buNone/>
            </a:pPr>
            <a:r>
              <a:rPr lang="en-US" sz="1600" dirty="0">
                <a:solidFill>
                  <a:srgbClr val="FFFFFF"/>
                </a:solidFill>
              </a:rPr>
              <a:t>We used wildcard like ‘%’ to filter for </a:t>
            </a:r>
            <a:r>
              <a:rPr lang="en-US" sz="1600" b="1" dirty="0">
                <a:solidFill>
                  <a:srgbClr val="FFFFFF"/>
                </a:solidFill>
              </a:rPr>
              <a:t>WHERE</a:t>
            </a:r>
            <a:r>
              <a:rPr lang="en-US" sz="1600" dirty="0">
                <a:solidFill>
                  <a:srgbClr val="FFFFFF"/>
                </a:solidFill>
              </a:rPr>
              <a:t> </a:t>
            </a:r>
            <a:r>
              <a:rPr lang="en-US" sz="1600" dirty="0" err="1">
                <a:solidFill>
                  <a:srgbClr val="FFFFFF"/>
                </a:solidFill>
              </a:rPr>
              <a:t>MissionOutcome</a:t>
            </a:r>
            <a:r>
              <a:rPr lang="en-US" sz="1600" dirty="0">
                <a:solidFill>
                  <a:srgbClr val="FFFFFF"/>
                </a:solidFill>
              </a:rPr>
              <a:t> was a success or a failure. </a:t>
            </a:r>
          </a:p>
        </p:txBody>
      </p:sp>
    </p:spTree>
    <p:extLst>
      <p:ext uri="{BB962C8B-B14F-4D97-AF65-F5344CB8AC3E}">
        <p14:creationId xmlns:p14="http://schemas.microsoft.com/office/powerpoint/2010/main" val="389881200"/>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53576798-7F98-4C7F-B6C7-6D41B5A7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A416E3E5-5186-46A4-AFBD-337387D31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3">
            <a:extLst>
              <a:ext uri="{FF2B5EF4-FFF2-40B4-BE49-F238E27FC236}">
                <a16:creationId xmlns:a16="http://schemas.microsoft.com/office/drawing/2014/main" id="{7B8FAACC-353E-4F84-BA62-A5514185D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898049" y="426650"/>
            <a:ext cx="3709751" cy="13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3000" b="1" dirty="0">
                <a:solidFill>
                  <a:srgbClr val="FFFFFF"/>
                </a:solidFill>
                <a:latin typeface="+mj-lt"/>
                <a:ea typeface="+mj-ea"/>
                <a:cs typeface="+mj-cs"/>
              </a:rPr>
              <a:t>Boosters Carried Maximum Payload</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463961" y="587607"/>
            <a:ext cx="6612856" cy="5323348"/>
          </a:xfrm>
          <a:prstGeom prst="roundRect">
            <a:avLst>
              <a:gd name="adj" fmla="val 3876"/>
            </a:avLst>
          </a:prstGeom>
          <a:ln>
            <a:solidFill>
              <a:schemeClr val="accent1"/>
            </a:solidFill>
          </a:ln>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678331" y="5915888"/>
            <a:ext cx="1062155" cy="490599"/>
          </a:xfrm>
        </p:spPr>
        <p:txBody>
          <a:bodyPr vert="horz" lIns="91440" tIns="45720" rIns="91440" bIns="10800" rtlCol="0" anchor="b">
            <a:normAutofit/>
          </a:bodyPr>
          <a:lstStyle/>
          <a:p>
            <a:pPr>
              <a:spcAft>
                <a:spcPts val="600"/>
              </a:spcAft>
            </a:pPr>
            <a:fld id="{5075537C-CA84-1446-933C-8E9D027F9201}" type="slidenum">
              <a:rPr lang="en-US"/>
              <a:pPr>
                <a:spcAft>
                  <a:spcPts val="600"/>
                </a:spcAft>
              </a:pPr>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668431" y="2444750"/>
            <a:ext cx="4006186" cy="1968499"/>
          </a:xfrm>
          <a:prstGeom prst="rect">
            <a:avLst/>
          </a:prstGeom>
        </p:spPr>
        <p:txBody>
          <a:bodyPr vert="horz" lIns="91440" tIns="45720" rIns="91440" bIns="45720" rtlCol="0" anchor="ctr">
            <a:normAutofit/>
          </a:bodyPr>
          <a:lstStyle/>
          <a:p>
            <a:pPr marL="0" indent="0">
              <a:buNone/>
            </a:pPr>
            <a:r>
              <a:rPr lang="en-US" sz="1600" dirty="0">
                <a:solidFill>
                  <a:srgbClr val="FFFFFF"/>
                </a:solidFill>
              </a:rPr>
              <a:t>We determined the booster that have carried the maximum payload using a subquery in the </a:t>
            </a:r>
            <a:r>
              <a:rPr lang="en-US" sz="1600" b="1" dirty="0">
                <a:solidFill>
                  <a:srgbClr val="FFFFFF"/>
                </a:solidFill>
              </a:rPr>
              <a:t>WHERE</a:t>
            </a:r>
            <a:r>
              <a:rPr lang="en-US" sz="1600" dirty="0">
                <a:solidFill>
                  <a:srgbClr val="FFFFFF"/>
                </a:solidFill>
              </a:rPr>
              <a:t> clause and the </a:t>
            </a:r>
            <a:r>
              <a:rPr lang="en-US" sz="1600" b="1" dirty="0">
                <a:solidFill>
                  <a:srgbClr val="FFFFFF"/>
                </a:solidFill>
              </a:rPr>
              <a:t>MAX() </a:t>
            </a:r>
            <a:r>
              <a:rPr lang="en-US" sz="1600" dirty="0">
                <a:solidFill>
                  <a:srgbClr val="FFFFFF"/>
                </a:solidFill>
              </a:rPr>
              <a:t>function.</a:t>
            </a:r>
          </a:p>
        </p:txBody>
      </p:sp>
    </p:spTree>
    <p:extLst>
      <p:ext uri="{BB962C8B-B14F-4D97-AF65-F5344CB8AC3E}">
        <p14:creationId xmlns:p14="http://schemas.microsoft.com/office/powerpoint/2010/main" val="3566646398"/>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53576798-7F98-4C7F-B6C7-6D41B5A7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A416E3E5-5186-46A4-AFBD-337387D31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3">
            <a:extLst>
              <a:ext uri="{FF2B5EF4-FFF2-40B4-BE49-F238E27FC236}">
                <a16:creationId xmlns:a16="http://schemas.microsoft.com/office/drawing/2014/main" id="{7B8FAACC-353E-4F84-BA62-A5514185D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834549" y="836351"/>
            <a:ext cx="3575737" cy="13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3200" b="1">
                <a:solidFill>
                  <a:srgbClr val="FFFFFF"/>
                </a:solidFill>
                <a:latin typeface="+mj-lt"/>
                <a:ea typeface="+mj-ea"/>
                <a:cs typeface="+mj-cs"/>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2"/>
          <a:stretch>
            <a:fillRect/>
          </a:stretch>
        </p:blipFill>
        <p:spPr>
          <a:xfrm>
            <a:off x="463961" y="2067234"/>
            <a:ext cx="6612856" cy="2364095"/>
          </a:xfrm>
          <a:prstGeom prst="roundRect">
            <a:avLst>
              <a:gd name="adj" fmla="val 3876"/>
            </a:avLst>
          </a:prstGeom>
          <a:ln>
            <a:solidFill>
              <a:schemeClr val="accent1"/>
            </a:solidFill>
          </a:ln>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678331" y="5915888"/>
            <a:ext cx="1062155" cy="490599"/>
          </a:xfrm>
        </p:spPr>
        <p:txBody>
          <a:bodyPr vert="horz" lIns="91440" tIns="45720" rIns="91440" bIns="10800" rtlCol="0" anchor="b">
            <a:normAutofit/>
          </a:bodyPr>
          <a:lstStyle/>
          <a:p>
            <a:pPr>
              <a:spcAft>
                <a:spcPts val="600"/>
              </a:spcAft>
            </a:pPr>
            <a:fld id="{5075537C-CA84-1446-933C-8E9D027F9201}" type="slidenum">
              <a:rPr lang="en-US" smtClean="0"/>
              <a:pPr>
                <a:spcAft>
                  <a:spcPts val="600"/>
                </a:spcAft>
              </a:pPr>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670801" y="2608944"/>
            <a:ext cx="4069686" cy="2406586"/>
          </a:xfrm>
          <a:prstGeom prst="rect">
            <a:avLst/>
          </a:prstGeom>
        </p:spPr>
        <p:txBody>
          <a:bodyPr vert="horz" lIns="91440" tIns="45720" rIns="91440" bIns="45720" rtlCol="0" anchor="ctr">
            <a:normAutofit/>
          </a:bodyPr>
          <a:lstStyle/>
          <a:p>
            <a:pPr marL="0" indent="0">
              <a:buNone/>
            </a:pPr>
            <a:r>
              <a:rPr lang="en-US" sz="1600" dirty="0">
                <a:solidFill>
                  <a:srgbClr val="FFFFFF"/>
                </a:solidFill>
              </a:rPr>
              <a:t>We used a combinations of the </a:t>
            </a:r>
            <a:r>
              <a:rPr lang="en-US" sz="1600" b="1" dirty="0">
                <a:solidFill>
                  <a:srgbClr val="FFFFFF"/>
                </a:solidFill>
              </a:rPr>
              <a:t>WHERE</a:t>
            </a:r>
            <a:r>
              <a:rPr lang="en-US" sz="1600" dirty="0">
                <a:solidFill>
                  <a:srgbClr val="FFFFFF"/>
                </a:solidFill>
              </a:rPr>
              <a:t> clause, </a:t>
            </a:r>
            <a:r>
              <a:rPr lang="en-US" sz="1600" b="1" dirty="0">
                <a:solidFill>
                  <a:srgbClr val="FFFFFF"/>
                </a:solidFill>
              </a:rPr>
              <a:t>LIKE</a:t>
            </a:r>
            <a:r>
              <a:rPr lang="en-US" sz="1600" dirty="0">
                <a:solidFill>
                  <a:srgbClr val="FFFFFF"/>
                </a:solidFill>
              </a:rPr>
              <a:t>, </a:t>
            </a:r>
            <a:r>
              <a:rPr lang="en-US" sz="1600" b="1" dirty="0">
                <a:solidFill>
                  <a:srgbClr val="FFFFFF"/>
                </a:solidFill>
              </a:rPr>
              <a:t>AND</a:t>
            </a:r>
            <a:r>
              <a:rPr lang="en-US" sz="1600" dirty="0">
                <a:solidFill>
                  <a:srgbClr val="FFFFFF"/>
                </a:solidFill>
              </a:rPr>
              <a:t>, and </a:t>
            </a:r>
            <a:r>
              <a:rPr lang="en-US" sz="1600" b="1" dirty="0">
                <a:solidFill>
                  <a:srgbClr val="FFFFFF"/>
                </a:solidFill>
              </a:rPr>
              <a:t>BETWEEN</a:t>
            </a:r>
            <a:r>
              <a:rPr lang="en-US" sz="1600" dirty="0">
                <a:solidFill>
                  <a:srgbClr val="FFFFFF"/>
                </a:solidFill>
              </a:rPr>
              <a:t> conditions to filter for failed landing outcomes in drone ship, their booster versions, and launch site names for year 2015</a:t>
            </a:r>
          </a:p>
          <a:p>
            <a:endParaRPr lang="en-US" sz="1600" dirty="0">
              <a:solidFill>
                <a:srgbClr val="FFFFFF"/>
              </a:solidFill>
            </a:endParaRPr>
          </a:p>
        </p:txBody>
      </p:sp>
    </p:spTree>
    <p:extLst>
      <p:ext uri="{BB962C8B-B14F-4D97-AF65-F5344CB8AC3E}">
        <p14:creationId xmlns:p14="http://schemas.microsoft.com/office/powerpoint/2010/main" val="1398439132"/>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6">
            <a:extLst>
              <a:ext uri="{FF2B5EF4-FFF2-40B4-BE49-F238E27FC236}">
                <a16:creationId xmlns:a16="http://schemas.microsoft.com/office/drawing/2014/main" id="{53576798-7F98-4C7F-B6C7-6D41B5A7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451514" y="457201"/>
            <a:ext cx="3575737" cy="13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2200" b="1">
                <a:solidFill>
                  <a:srgbClr val="FFFFFF"/>
                </a:solidFill>
                <a:latin typeface="+mj-lt"/>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51514" y="2046514"/>
            <a:ext cx="3575737" cy="3994848"/>
          </a:xfrm>
          <a:prstGeom prst="rect">
            <a:avLst/>
          </a:prstGeom>
        </p:spPr>
        <p:txBody>
          <a:bodyPr vert="horz" lIns="91440" tIns="45720" rIns="91440" bIns="45720" rtlCol="0" anchor="ctr">
            <a:normAutofit/>
          </a:bodyPr>
          <a:lstStyle/>
          <a:p>
            <a:r>
              <a:rPr lang="en-US" sz="1600" dirty="0">
                <a:solidFill>
                  <a:srgbClr val="FFFFFF"/>
                </a:solidFill>
              </a:rPr>
              <a:t>We selected Landing outcomes and the </a:t>
            </a:r>
            <a:r>
              <a:rPr lang="en-US" sz="1600" b="1" dirty="0">
                <a:solidFill>
                  <a:srgbClr val="FFFFFF"/>
                </a:solidFill>
              </a:rPr>
              <a:t>COUNT</a:t>
            </a:r>
            <a:r>
              <a:rPr lang="en-US" sz="1600" dirty="0">
                <a:solidFill>
                  <a:srgbClr val="FFFFFF"/>
                </a:solidFill>
              </a:rPr>
              <a:t> of landing outcomes from the data and used the </a:t>
            </a:r>
            <a:r>
              <a:rPr lang="en-US" sz="1600" b="1" dirty="0">
                <a:solidFill>
                  <a:srgbClr val="FFFFFF"/>
                </a:solidFill>
              </a:rPr>
              <a:t>WHERE</a:t>
            </a:r>
            <a:r>
              <a:rPr lang="en-US" sz="1600" dirty="0">
                <a:solidFill>
                  <a:srgbClr val="FFFFFF"/>
                </a:solidFill>
              </a:rPr>
              <a:t> clause to filter for landing outcomes </a:t>
            </a:r>
            <a:r>
              <a:rPr lang="en-US" sz="1600" b="1" dirty="0">
                <a:solidFill>
                  <a:srgbClr val="FFFFFF"/>
                </a:solidFill>
              </a:rPr>
              <a:t>BETWEEN</a:t>
            </a:r>
            <a:r>
              <a:rPr lang="en-US" sz="1600" dirty="0">
                <a:solidFill>
                  <a:srgbClr val="FFFFFF"/>
                </a:solidFill>
              </a:rPr>
              <a:t> 2010-06-04 to 2010-03-20.</a:t>
            </a:r>
            <a:br>
              <a:rPr lang="en-US" sz="1600" dirty="0">
                <a:solidFill>
                  <a:srgbClr val="FFFFFF"/>
                </a:solidFill>
              </a:rPr>
            </a:br>
            <a:endParaRPr lang="en-US" sz="1600" dirty="0">
              <a:solidFill>
                <a:srgbClr val="FFFFFF"/>
              </a:solidFill>
            </a:endParaRPr>
          </a:p>
          <a:p>
            <a:r>
              <a:rPr lang="en-US" sz="1600" dirty="0">
                <a:solidFill>
                  <a:srgbClr val="FFFFFF"/>
                </a:solidFill>
              </a:rPr>
              <a:t>We applied the </a:t>
            </a:r>
            <a:r>
              <a:rPr lang="en-US" sz="1600" b="1" dirty="0">
                <a:solidFill>
                  <a:srgbClr val="FFFFFF"/>
                </a:solidFill>
              </a:rPr>
              <a:t>GROUP BY </a:t>
            </a:r>
            <a:r>
              <a:rPr lang="en-US" sz="1600" dirty="0">
                <a:solidFill>
                  <a:srgbClr val="FFFFFF"/>
                </a:solidFill>
              </a:rPr>
              <a:t>clause to group the landing outcomes and the </a:t>
            </a:r>
            <a:r>
              <a:rPr lang="en-US" sz="1600" b="1" dirty="0">
                <a:solidFill>
                  <a:srgbClr val="FFFFFF"/>
                </a:solidFill>
              </a:rPr>
              <a:t>ORDER BY </a:t>
            </a:r>
            <a:r>
              <a:rPr lang="en-US" sz="1600" dirty="0">
                <a:solidFill>
                  <a:srgbClr val="FFFFFF"/>
                </a:solidFill>
              </a:rPr>
              <a:t>clause to order the grouped landing outcome in descending order.</a:t>
            </a:r>
          </a:p>
          <a:p>
            <a:endParaRPr lang="en-US" sz="1600" dirty="0">
              <a:solidFill>
                <a:srgbClr val="FFFFFF"/>
              </a:solidFill>
            </a:endParaRP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678331" y="5915888"/>
            <a:ext cx="1062155" cy="490599"/>
          </a:xfrm>
        </p:spPr>
        <p:txBody>
          <a:bodyPr vert="horz" lIns="91440" tIns="45720" rIns="91440" bIns="10800" rtlCol="0" anchor="b">
            <a:normAutofit/>
          </a:bodyPr>
          <a:lstStyle/>
          <a:p>
            <a:pPr>
              <a:spcAft>
                <a:spcPts val="600"/>
              </a:spcAft>
            </a:pPr>
            <a:fld id="{5075537C-CA84-1446-933C-8E9D027F9201}" type="slidenum">
              <a:rPr lang="en-US" smtClean="0"/>
              <a:pPr>
                <a:spcAft>
                  <a:spcPts val="600"/>
                </a:spcAft>
              </a:pPr>
              <a:t>33</a:t>
            </a:fld>
            <a:endParaRPr lang="en-US"/>
          </a:p>
        </p:txBody>
      </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5280790" y="1078133"/>
            <a:ext cx="6267743" cy="4403089"/>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3236239143"/>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53576798-7F98-4C7F-B6C7-6D41B5A7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4176327-8CC4-4356-8BBB-DC4965CE9857}"/>
              </a:ext>
            </a:extLst>
          </p:cNvPr>
          <p:cNvSpPr txBox="1">
            <a:spLocks/>
          </p:cNvSpPr>
          <p:nvPr/>
        </p:nvSpPr>
        <p:spPr>
          <a:xfrm>
            <a:off x="810000" y="447188"/>
            <a:ext cx="10571998" cy="9704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b="1">
                <a:solidFill>
                  <a:srgbClr val="FEFEFE"/>
                </a:solidFill>
                <a:latin typeface="+mj-lt"/>
                <a:ea typeface="+mj-ea"/>
                <a:cs typeface="+mj-cs"/>
              </a:rPr>
              <a:t>All launch sites global map markers</a:t>
            </a:r>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2"/>
          <a:stretch>
            <a:fillRect/>
          </a:stretch>
        </p:blipFill>
        <p:spPr>
          <a:xfrm>
            <a:off x="232228" y="1864826"/>
            <a:ext cx="11739472" cy="4908030"/>
          </a:xfrm>
          <a:prstGeom prst="rect">
            <a:avLst/>
          </a:prstGeom>
          <a:ln w="228600" cap="sq" cmpd="thickThin">
            <a:solidFill>
              <a:srgbClr val="000000"/>
            </a:solidFill>
            <a:prstDash val="solid"/>
            <a:miter lim="800000"/>
          </a:ln>
          <a:effectLst>
            <a:innerShdw blurRad="76200">
              <a:srgbClr val="000000"/>
            </a:innerShdw>
          </a:effectLst>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149770" y="6434026"/>
            <a:ext cx="810002" cy="490599"/>
          </a:xfrm>
        </p:spPr>
        <p:txBody>
          <a:bodyPr vert="horz" lIns="91440" tIns="45720" rIns="91440" bIns="10800" rtlCol="0" anchor="b">
            <a:normAutofit/>
          </a:bodyPr>
          <a:lstStyle/>
          <a:p>
            <a:pPr>
              <a:spcAft>
                <a:spcPts val="600"/>
              </a:spcAft>
            </a:pPr>
            <a:fld id="{5075537C-CA84-1446-933C-8E9D027F9201}" type="slidenum">
              <a:rPr lang="en-US" smtClean="0"/>
              <a:pPr>
                <a:spcAft>
                  <a:spcPts val="600"/>
                </a:spcAft>
              </a:pPr>
              <a:t>35</a:t>
            </a:fld>
            <a:endParaRPr lang="en-US" dirty="0"/>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a:extLst>
              <a:ext uri="{FF2B5EF4-FFF2-40B4-BE49-F238E27FC236}">
                <a16:creationId xmlns:a16="http://schemas.microsoft.com/office/drawing/2014/main" id="{53576798-7F98-4C7F-B6C7-6D41B5A7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8" name="Title 1">
            <a:extLst>
              <a:ext uri="{FF2B5EF4-FFF2-40B4-BE49-F238E27FC236}">
                <a16:creationId xmlns:a16="http://schemas.microsoft.com/office/drawing/2014/main" id="{2E0ECA32-E146-40DA-85CD-9677244BC3EC}"/>
              </a:ext>
            </a:extLst>
          </p:cNvPr>
          <p:cNvSpPr txBox="1">
            <a:spLocks/>
          </p:cNvSpPr>
          <p:nvPr/>
        </p:nvSpPr>
        <p:spPr>
          <a:xfrm>
            <a:off x="810000" y="361557"/>
            <a:ext cx="10785652" cy="71818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400" b="1" dirty="0">
                <a:solidFill>
                  <a:srgbClr val="FEFEFE"/>
                </a:solidFill>
                <a:latin typeface="+mj-lt"/>
                <a:ea typeface="+mj-ea"/>
                <a:cs typeface="+mj-cs"/>
              </a:rPr>
              <a:t>Markers with colored labels indicating launch sites</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317045" y="6129338"/>
            <a:ext cx="1062155" cy="490599"/>
          </a:xfrm>
        </p:spPr>
        <p:txBody>
          <a:bodyPr vert="horz" lIns="91440" tIns="45720" rIns="91440" bIns="10800" rtlCol="0" anchor="b">
            <a:normAutofit/>
          </a:bodyPr>
          <a:lstStyle/>
          <a:p>
            <a:pPr>
              <a:spcAft>
                <a:spcPts val="600"/>
              </a:spcAft>
            </a:pPr>
            <a:fld id="{5075537C-CA84-1446-933C-8E9D027F9201}" type="slidenum">
              <a:rPr lang="en-US" smtClean="0"/>
              <a:pPr>
                <a:spcAft>
                  <a:spcPts val="600"/>
                </a:spcAft>
              </a:pPr>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b="9484"/>
          <a:stretch/>
        </p:blipFill>
        <p:spPr>
          <a:xfrm>
            <a:off x="246742" y="1550504"/>
            <a:ext cx="11698515" cy="5111555"/>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normAutofit/>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74171" y="1087699"/>
            <a:ext cx="11872686" cy="5664997"/>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537782" y="438569"/>
            <a:ext cx="7111247"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lumMod val="20000"/>
                    <a:lumOff val="80000"/>
                  </a:schemeClr>
                </a:solidFill>
                <a:latin typeface="Abadi"/>
              </a:rPr>
              <a:t>Launch Site to markers distance</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6">
            <a:extLst>
              <a:ext uri="{FF2B5EF4-FFF2-40B4-BE49-F238E27FC236}">
                <a16:creationId xmlns:a16="http://schemas.microsoft.com/office/drawing/2014/main" id="{53576798-7F98-4C7F-B6C7-6D41B5A7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9D336D4B-F9C3-4167-9191-8DA896C803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6">
            <a:extLst>
              <a:ext uri="{FF2B5EF4-FFF2-40B4-BE49-F238E27FC236}">
                <a16:creationId xmlns:a16="http://schemas.microsoft.com/office/drawing/2014/main" id="{069BF0B4-2BF1-40F2-8D8E-9CFCED97D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0" y="4672012"/>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212121"/>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8" name="Title 1">
            <a:extLst>
              <a:ext uri="{FF2B5EF4-FFF2-40B4-BE49-F238E27FC236}">
                <a16:creationId xmlns:a16="http://schemas.microsoft.com/office/drawing/2014/main" id="{9456A072-47A6-4424-9ABE-F398119040DD}"/>
              </a:ext>
            </a:extLst>
          </p:cNvPr>
          <p:cNvSpPr txBox="1">
            <a:spLocks/>
          </p:cNvSpPr>
          <p:nvPr/>
        </p:nvSpPr>
        <p:spPr>
          <a:xfrm>
            <a:off x="670832" y="5515685"/>
            <a:ext cx="9555986"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2000" b="1" dirty="0">
                <a:solidFill>
                  <a:srgbClr val="FEFEFE"/>
                </a:solidFill>
                <a:latin typeface="+mj-lt"/>
                <a:ea typeface="+mj-ea"/>
                <a:cs typeface="+mj-cs"/>
              </a:rPr>
              <a:t>Pie chart showing the success percentage achieved by each launch site</a:t>
            </a:r>
          </a:p>
        </p:txBody>
      </p:sp>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2"/>
          <a:stretch>
            <a:fillRect/>
          </a:stretch>
        </p:blipFill>
        <p:spPr>
          <a:xfrm>
            <a:off x="670832" y="487057"/>
            <a:ext cx="10850335" cy="4606792"/>
          </a:xfrm>
          <a:prstGeom prst="roundRect">
            <a:avLst>
              <a:gd name="adj" fmla="val 3876"/>
            </a:avLst>
          </a:prstGeom>
          <a:ln>
            <a:solidFill>
              <a:schemeClr val="tx2"/>
            </a:solidFill>
          </a:ln>
          <a:effectLst/>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678331" y="6079177"/>
            <a:ext cx="1062155" cy="490599"/>
          </a:xfrm>
        </p:spPr>
        <p:txBody>
          <a:bodyPr vert="horz" lIns="91440" tIns="45720" rIns="91440" bIns="10800" rtlCol="0" anchor="b">
            <a:normAutofit/>
          </a:bodyPr>
          <a:lstStyle/>
          <a:p>
            <a:pPr>
              <a:spcAft>
                <a:spcPts val="600"/>
              </a:spcAft>
            </a:pPr>
            <a:fld id="{5075537C-CA84-1446-933C-8E9D027F9201}" type="slidenum">
              <a:rPr lang="en-US" smtClean="0"/>
              <a:pPr>
                <a:spcAft>
                  <a:spcPts val="600"/>
                </a:spcAft>
              </a:pPr>
              <a:t>39</a:t>
            </a:fld>
            <a:endParaRPr lang="en-US"/>
          </a:p>
        </p:txBody>
      </p:sp>
    </p:spTree>
    <p:extLst>
      <p:ext uri="{BB962C8B-B14F-4D97-AF65-F5344CB8AC3E}">
        <p14:creationId xmlns:p14="http://schemas.microsoft.com/office/powerpoint/2010/main" val="700132931"/>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Freeform 6">
            <a:extLst>
              <a:ext uri="{FF2B5EF4-FFF2-40B4-BE49-F238E27FC236}">
                <a16:creationId xmlns:a16="http://schemas.microsoft.com/office/drawing/2014/main" id="{DA9A1ACB-4ECA-4EAE-AEAB-CE9C8C01E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27" name="Rectangle 26">
            <a:extLst>
              <a:ext uri="{FF2B5EF4-FFF2-40B4-BE49-F238E27FC236}">
                <a16:creationId xmlns:a16="http://schemas.microsoft.com/office/drawing/2014/main" id="{5940F547-7206-4401-94FB-F8421915D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Rocket launch">
            <a:extLst>
              <a:ext uri="{FF2B5EF4-FFF2-40B4-BE49-F238E27FC236}">
                <a16:creationId xmlns:a16="http://schemas.microsoft.com/office/drawing/2014/main" id="{8D3F4EF7-1752-27B8-60DB-B1B0AA37A633}"/>
              </a:ext>
            </a:extLst>
          </p:cNvPr>
          <p:cNvPicPr>
            <a:picLocks noChangeAspect="1"/>
          </p:cNvPicPr>
          <p:nvPr/>
        </p:nvPicPr>
        <p:blipFill rotWithShape="1">
          <a:blip r:embed="rId2">
            <a:duotone>
              <a:schemeClr val="bg2">
                <a:shade val="45000"/>
                <a:satMod val="135000"/>
              </a:schemeClr>
              <a:prstClr val="white"/>
            </a:duotone>
            <a:alphaModFix amt="40000"/>
          </a:blip>
          <a:srcRect t="15730"/>
          <a:stretch/>
        </p:blipFill>
        <p:spPr>
          <a:xfrm>
            <a:off x="20" y="10"/>
            <a:ext cx="12191980" cy="6857990"/>
          </a:xfrm>
          <a:prstGeom prst="rect">
            <a:avLst/>
          </a:prstGeom>
        </p:spPr>
      </p:pic>
      <p:sp>
        <p:nvSpPr>
          <p:cNvPr id="19" name="Title 1">
            <a:extLst>
              <a:ext uri="{FF2B5EF4-FFF2-40B4-BE49-F238E27FC236}">
                <a16:creationId xmlns:a16="http://schemas.microsoft.com/office/drawing/2014/main" id="{6CA66F18-AF00-434A-AB3C-61097BEAE5FA}"/>
              </a:ext>
            </a:extLst>
          </p:cNvPr>
          <p:cNvSpPr txBox="1">
            <a:spLocks/>
          </p:cNvSpPr>
          <p:nvPr/>
        </p:nvSpPr>
        <p:spPr>
          <a:xfrm>
            <a:off x="810000" y="693682"/>
            <a:ext cx="10571998" cy="72395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b="1" dirty="0">
                <a:solidFill>
                  <a:srgbClr val="FEFEFE"/>
                </a:solidFill>
                <a:latin typeface="+mj-lt"/>
                <a:ea typeface="+mj-ea"/>
                <a:cs typeface="+mj-cs"/>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18712" y="1662327"/>
            <a:ext cx="10921774" cy="449885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457200">
              <a:spcBef>
                <a:spcPct val="20000"/>
              </a:spcBef>
              <a:spcAft>
                <a:spcPts val="600"/>
              </a:spcAft>
              <a:buClr>
                <a:schemeClr val="accent1"/>
              </a:buClr>
              <a:buFont typeface="Wingdings 2" charset="2"/>
              <a:buChar char=""/>
            </a:pPr>
            <a:r>
              <a:rPr lang="en-US" sz="1600" dirty="0">
                <a:solidFill>
                  <a:schemeClr val="tx1"/>
                </a:solidFill>
                <a:latin typeface="+mn-lt"/>
              </a:rPr>
              <a:t>Project background and context</a:t>
            </a:r>
          </a:p>
          <a:p>
            <a:pPr marL="457200" lvl="1" indent="0" defTabSz="457200">
              <a:lnSpc>
                <a:spcPct val="100000"/>
              </a:lnSpc>
              <a:spcBef>
                <a:spcPct val="20000"/>
              </a:spcBef>
              <a:spcAft>
                <a:spcPts val="600"/>
              </a:spcAft>
              <a:buClr>
                <a:schemeClr val="accent1"/>
              </a:buClr>
              <a:buNone/>
            </a:pPr>
            <a:r>
              <a:rPr lang="en-US" sz="1800" dirty="0">
                <a:solidFill>
                  <a:schemeClr val="tx1"/>
                </a:solidFill>
                <a:latin typeface="+mn-lt"/>
              </a:rPr>
              <a:t>Space X promotes Falcon 9 rocket launches on its website for 62 million dollars; other suppliers charge upwards of 165 million dollars for each launch. Many of the savings are due to Space X's ability to reuse the first stage. So, if we can determine whether the first stage will land, we can determine how much a launch will cost. If another business wishes to submit a proposal for a rocket launch against Space X, it can use this information. The project's objective is to build a pipeline for machine learning that can forecast if the initial stage will land successfully.</a:t>
            </a:r>
            <a:br>
              <a:rPr lang="en-US" sz="1600" dirty="0">
                <a:solidFill>
                  <a:schemeClr val="tx1"/>
                </a:solidFill>
                <a:latin typeface="+mn-lt"/>
              </a:rPr>
            </a:br>
            <a:endParaRPr lang="en-US" sz="1600" dirty="0">
              <a:solidFill>
                <a:schemeClr val="tx1"/>
              </a:solidFill>
              <a:latin typeface="+mn-lt"/>
            </a:endParaRPr>
          </a:p>
          <a:p>
            <a:pPr defTabSz="457200">
              <a:spcBef>
                <a:spcPct val="20000"/>
              </a:spcBef>
              <a:spcAft>
                <a:spcPts val="600"/>
              </a:spcAft>
              <a:buClr>
                <a:schemeClr val="accent1"/>
              </a:buClr>
              <a:buFont typeface="Wingdings 2" charset="2"/>
              <a:buChar char=""/>
            </a:pPr>
            <a:r>
              <a:rPr lang="en-US" sz="1600" dirty="0">
                <a:solidFill>
                  <a:schemeClr val="tx1"/>
                </a:solidFill>
                <a:latin typeface="+mn-lt"/>
              </a:rPr>
              <a:t>Problems you want to find answers</a:t>
            </a:r>
          </a:p>
          <a:p>
            <a:pPr lvl="1" defTabSz="457200">
              <a:lnSpc>
                <a:spcPct val="100000"/>
              </a:lnSpc>
              <a:spcBef>
                <a:spcPct val="20000"/>
              </a:spcBef>
              <a:spcAft>
                <a:spcPts val="600"/>
              </a:spcAft>
              <a:buClr>
                <a:schemeClr val="accent1"/>
              </a:buClr>
              <a:buFont typeface="Wingdings" panose="05000000000000000000" pitchFamily="2" charset="2"/>
              <a:buChar char="§"/>
            </a:pPr>
            <a:r>
              <a:rPr lang="en-US" sz="1600" dirty="0">
                <a:solidFill>
                  <a:schemeClr val="tx1"/>
                </a:solidFill>
                <a:latin typeface="+mn-lt"/>
              </a:rPr>
              <a:t>What factors determine if the rocket will land successfully?</a:t>
            </a:r>
          </a:p>
          <a:p>
            <a:pPr lvl="1" defTabSz="457200">
              <a:lnSpc>
                <a:spcPct val="100000"/>
              </a:lnSpc>
              <a:spcBef>
                <a:spcPct val="20000"/>
              </a:spcBef>
              <a:spcAft>
                <a:spcPts val="600"/>
              </a:spcAft>
              <a:buClr>
                <a:schemeClr val="accent1"/>
              </a:buClr>
              <a:buFont typeface="Wingdings" panose="05000000000000000000" pitchFamily="2" charset="2"/>
              <a:buChar char="§"/>
            </a:pPr>
            <a:r>
              <a:rPr lang="en-US" sz="1600" dirty="0">
                <a:solidFill>
                  <a:schemeClr val="tx1"/>
                </a:solidFill>
                <a:latin typeface="+mn-lt"/>
              </a:rPr>
              <a:t>The interaction amongst various features that determine the success rate of a successful landing.</a:t>
            </a:r>
          </a:p>
          <a:p>
            <a:pPr lvl="1" defTabSz="457200">
              <a:lnSpc>
                <a:spcPct val="100000"/>
              </a:lnSpc>
              <a:spcBef>
                <a:spcPct val="20000"/>
              </a:spcBef>
              <a:spcAft>
                <a:spcPts val="600"/>
              </a:spcAft>
              <a:buClr>
                <a:schemeClr val="accent1"/>
              </a:buClr>
              <a:buFont typeface="Wingdings" panose="05000000000000000000" pitchFamily="2" charset="2"/>
              <a:buChar char="§"/>
            </a:pPr>
            <a:r>
              <a:rPr lang="en-US" sz="1600" dirty="0">
                <a:solidFill>
                  <a:schemeClr val="tx1"/>
                </a:solidFill>
                <a:latin typeface="+mn-lt"/>
              </a:rPr>
              <a:t>What operating conditions needs to be in place to ensure a </a:t>
            </a:r>
            <a:r>
              <a:rPr lang="en-US" sz="1800" dirty="0">
                <a:solidFill>
                  <a:schemeClr val="tx1"/>
                </a:solidFill>
                <a:latin typeface="+mn-lt"/>
              </a:rPr>
              <a:t>successful</a:t>
            </a:r>
            <a:r>
              <a:rPr lang="en-US" sz="1600" dirty="0">
                <a:solidFill>
                  <a:schemeClr val="tx1"/>
                </a:solidFill>
                <a:latin typeface="+mn-lt"/>
              </a:rPr>
              <a:t> landing program.</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678331" y="5915888"/>
            <a:ext cx="1062155" cy="490599"/>
          </a:xfrm>
        </p:spPr>
        <p:txBody>
          <a:bodyPr vert="horz" lIns="91440" tIns="45720" rIns="91440" bIns="10800" rtlCol="0" anchor="b">
            <a:normAutofit/>
          </a:bodyPr>
          <a:lstStyle/>
          <a:p>
            <a:pPr>
              <a:spcAft>
                <a:spcPts val="600"/>
              </a:spcAft>
            </a:pPr>
            <a:fld id="{5075537C-CA84-1446-933C-8E9D027F9201}" type="slidenum">
              <a:rPr lang="en-US">
                <a:solidFill>
                  <a:schemeClr val="tx1"/>
                </a:solidFill>
              </a:rPr>
              <a:pPr>
                <a:spcAft>
                  <a:spcPts val="600"/>
                </a:spcAft>
              </a:pPr>
              <a:t>4</a:t>
            </a:fld>
            <a:endParaRPr lang="en-US">
              <a:solidFill>
                <a:schemeClr val="tx1"/>
              </a:solidFill>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Freeform 6">
            <a:extLst>
              <a:ext uri="{FF2B5EF4-FFF2-40B4-BE49-F238E27FC236}">
                <a16:creationId xmlns:a16="http://schemas.microsoft.com/office/drawing/2014/main" id="{53576798-7F98-4C7F-B6C7-6D41B5A7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9D336D4B-F9C3-4167-9191-8DA896C803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6">
            <a:extLst>
              <a:ext uri="{FF2B5EF4-FFF2-40B4-BE49-F238E27FC236}">
                <a16:creationId xmlns:a16="http://schemas.microsoft.com/office/drawing/2014/main" id="{069BF0B4-2BF1-40F2-8D8E-9CFCED97D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0" y="4672012"/>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212121"/>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6" name="Title 1">
            <a:extLst>
              <a:ext uri="{FF2B5EF4-FFF2-40B4-BE49-F238E27FC236}">
                <a16:creationId xmlns:a16="http://schemas.microsoft.com/office/drawing/2014/main" id="{B13EB6D9-4C4B-45DF-8FAE-DB400E38C812}"/>
              </a:ext>
            </a:extLst>
          </p:cNvPr>
          <p:cNvSpPr txBox="1">
            <a:spLocks/>
          </p:cNvSpPr>
          <p:nvPr/>
        </p:nvSpPr>
        <p:spPr>
          <a:xfrm>
            <a:off x="1662047" y="5703745"/>
            <a:ext cx="8667642" cy="970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1900" b="1" dirty="0">
                <a:solidFill>
                  <a:srgbClr val="FEFEFE"/>
                </a:solidFill>
                <a:latin typeface="+mj-lt"/>
                <a:ea typeface="+mj-ea"/>
                <a:cs typeface="+mj-cs"/>
              </a:rPr>
              <a:t>Pie chart showing the Launch site with the highest launch success ratio</a:t>
            </a:r>
          </a:p>
        </p:txBody>
      </p:sp>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1202072" y="284234"/>
            <a:ext cx="9587592" cy="5464927"/>
          </a:xfrm>
          <a:prstGeom prst="roundRect">
            <a:avLst>
              <a:gd name="adj" fmla="val 3876"/>
            </a:avLst>
          </a:prstGeom>
          <a:ln>
            <a:solidFill>
              <a:schemeClr val="accent1"/>
            </a:solidFill>
          </a:ln>
          <a:effectLst/>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678331" y="6079177"/>
            <a:ext cx="1062155" cy="490599"/>
          </a:xfrm>
        </p:spPr>
        <p:txBody>
          <a:bodyPr vert="horz" lIns="91440" tIns="45720" rIns="91440" bIns="10800" rtlCol="0" anchor="b">
            <a:normAutofit/>
          </a:bodyPr>
          <a:lstStyle/>
          <a:p>
            <a:pPr>
              <a:spcAft>
                <a:spcPts val="600"/>
              </a:spcAft>
            </a:pPr>
            <a:fld id="{5075537C-CA84-1446-933C-8E9D027F9201}" type="slidenum">
              <a:rPr lang="en-US" smtClean="0"/>
              <a:pPr>
                <a:spcAft>
                  <a:spcPts val="600"/>
                </a:spcAft>
              </a:pPr>
              <a:t>40</a:t>
            </a:fld>
            <a:endParaRPr lang="en-US"/>
          </a:p>
        </p:txBody>
      </p:sp>
    </p:spTree>
    <p:extLst>
      <p:ext uri="{BB962C8B-B14F-4D97-AF65-F5344CB8AC3E}">
        <p14:creationId xmlns:p14="http://schemas.microsoft.com/office/powerpoint/2010/main" val="1866160706"/>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180DE8A2-73B1-4AFE-8FB9-BE4B66F398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6">
            <a:extLst>
              <a:ext uri="{FF2B5EF4-FFF2-40B4-BE49-F238E27FC236}">
                <a16:creationId xmlns:a16="http://schemas.microsoft.com/office/drawing/2014/main" id="{E5ADB140-E61F-4DA4-A342-F5EF70772D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212121"/>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2" name="Title 1">
            <a:extLst>
              <a:ext uri="{FF2B5EF4-FFF2-40B4-BE49-F238E27FC236}">
                <a16:creationId xmlns:a16="http://schemas.microsoft.com/office/drawing/2014/main" id="{4D271BF5-BAA1-4CEB-A575-76A097FABBBA}"/>
              </a:ext>
            </a:extLst>
          </p:cNvPr>
          <p:cNvSpPr txBox="1">
            <a:spLocks/>
          </p:cNvSpPr>
          <p:nvPr/>
        </p:nvSpPr>
        <p:spPr>
          <a:xfrm>
            <a:off x="451514" y="394943"/>
            <a:ext cx="11288972" cy="816637"/>
          </a:xfrm>
          <a:prstGeom prst="rect">
            <a:avLst/>
          </a:prstGeom>
          <a:effectLst/>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2500" b="1">
                <a:solidFill>
                  <a:srgbClr val="FFFFFF"/>
                </a:solidFill>
                <a:latin typeface="+mj-lt"/>
                <a:ea typeface="+mj-ea"/>
                <a:cs typeface="+mj-cs"/>
              </a:rPr>
              <a:t>Scatter plot of Payload vs Launch Outcome for all sites, with different payload selected in the range slider</a:t>
            </a: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451514" y="2349499"/>
            <a:ext cx="10255181" cy="3691864"/>
          </a:xfrm>
          <a:prstGeom prst="roundRect">
            <a:avLst>
              <a:gd name="adj" fmla="val 3876"/>
            </a:avLst>
          </a:prstGeom>
          <a:ln>
            <a:solidFill>
              <a:schemeClr val="accent1"/>
            </a:solidFill>
          </a:ln>
          <a:effectLst/>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678331" y="6096419"/>
            <a:ext cx="1062155" cy="490599"/>
          </a:xfrm>
        </p:spPr>
        <p:txBody>
          <a:bodyPr vert="horz" lIns="91440" tIns="45720" rIns="91440" bIns="10800" rtlCol="0" anchor="b">
            <a:normAutofit/>
          </a:bodyPr>
          <a:lstStyle/>
          <a:p>
            <a:pPr>
              <a:spcAft>
                <a:spcPts val="600"/>
              </a:spcAft>
            </a:pPr>
            <a:fld id="{5075537C-CA84-1446-933C-8E9D027F9201}" type="slidenum">
              <a:rPr lang="en-US" smtClean="0"/>
              <a:pPr>
                <a:spcAft>
                  <a:spcPts val="600"/>
                </a:spcAft>
              </a:pPr>
              <a:t>41</a:t>
            </a:fld>
            <a:endParaRPr lang="en-US"/>
          </a:p>
        </p:txBody>
      </p:sp>
    </p:spTree>
    <p:extLst>
      <p:ext uri="{BB962C8B-B14F-4D97-AF65-F5344CB8AC3E}">
        <p14:creationId xmlns:p14="http://schemas.microsoft.com/office/powerpoint/2010/main" val="252359608"/>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Freeform 6">
            <a:extLst>
              <a:ext uri="{FF2B5EF4-FFF2-40B4-BE49-F238E27FC236}">
                <a16:creationId xmlns:a16="http://schemas.microsoft.com/office/drawing/2014/main" id="{53576798-7F98-4C7F-B6C7-6D41B5A7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9" name="Title 1">
            <a:extLst>
              <a:ext uri="{FF2B5EF4-FFF2-40B4-BE49-F238E27FC236}">
                <a16:creationId xmlns:a16="http://schemas.microsoft.com/office/drawing/2014/main" id="{B68D8986-45AC-4FB5-96E8-C45F9603EB5E}"/>
              </a:ext>
            </a:extLst>
          </p:cNvPr>
          <p:cNvSpPr txBox="1">
            <a:spLocks/>
          </p:cNvSpPr>
          <p:nvPr/>
        </p:nvSpPr>
        <p:spPr>
          <a:xfrm>
            <a:off x="810000" y="447188"/>
            <a:ext cx="10571998" cy="9704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b="1" dirty="0">
                <a:solidFill>
                  <a:srgbClr val="FEFEFE"/>
                </a:solidFill>
                <a:latin typeface="+mj-lt"/>
                <a:ea typeface="+mj-ea"/>
                <a:cs typeface="+mj-cs"/>
              </a:rPr>
              <a:t>Classification Accuracy</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21511" y="2185988"/>
            <a:ext cx="10560487" cy="1016000"/>
          </a:xfrm>
          <a:prstGeom prst="rect">
            <a:avLst/>
          </a:prstGeom>
        </p:spPr>
        <p:txBody>
          <a:bodyPr vert="horz" lIns="91440" tIns="45720" rIns="91440" bIns="45720" rtlCol="0" anchor="ctr">
            <a:normAutofit/>
          </a:bodyPr>
          <a:lstStyle/>
          <a:p>
            <a:pPr marL="0" indent="0">
              <a:buNone/>
            </a:pPr>
            <a:r>
              <a:rPr lang="en-US" sz="1600" dirty="0"/>
              <a:t>The decision tree classifier is the model with the highest classification accuracy</a:t>
            </a:r>
          </a:p>
          <a:p>
            <a:endParaRPr lang="en-US" sz="1600" dirty="0"/>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0317045" y="6129338"/>
            <a:ext cx="1062155" cy="490599"/>
          </a:xfrm>
        </p:spPr>
        <p:txBody>
          <a:bodyPr vert="horz" lIns="91440" tIns="45720" rIns="91440" bIns="10800" rtlCol="0" anchor="b">
            <a:normAutofit/>
          </a:bodyPr>
          <a:lstStyle/>
          <a:p>
            <a:pPr>
              <a:spcAft>
                <a:spcPts val="600"/>
              </a:spcAft>
            </a:pPr>
            <a:fld id="{5075537C-CA84-1446-933C-8E9D027F9201}" type="slidenum">
              <a:rPr lang="en-US"/>
              <a:pPr>
                <a:spcAft>
                  <a:spcPts val="600"/>
                </a:spcAft>
              </a:pPr>
              <a:t>43</a:t>
            </a:fld>
            <a:endParaRPr lang="en-US"/>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689508" y="3148589"/>
            <a:ext cx="10965463" cy="3262223"/>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eeform 6">
            <a:extLst>
              <a:ext uri="{FF2B5EF4-FFF2-40B4-BE49-F238E27FC236}">
                <a16:creationId xmlns:a16="http://schemas.microsoft.com/office/drawing/2014/main" id="{53576798-7F98-4C7F-B6C7-6D41B5A7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A416E3E5-5186-46A4-AFBD-337387D31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23">
            <a:extLst>
              <a:ext uri="{FF2B5EF4-FFF2-40B4-BE49-F238E27FC236}">
                <a16:creationId xmlns:a16="http://schemas.microsoft.com/office/drawing/2014/main" id="{7B8FAACC-353E-4F84-BA62-A5514185D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8164749" y="457201"/>
            <a:ext cx="3575737" cy="13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3200" b="1">
                <a:solidFill>
                  <a:srgbClr val="FFFFFF"/>
                </a:solidFill>
                <a:latin typeface="+mj-lt"/>
                <a:ea typeface="+mj-ea"/>
                <a:cs typeface="+mj-cs"/>
              </a:rPr>
              <a:t>Confusion Matrix</a:t>
            </a: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2"/>
          <a:stretch>
            <a:fillRect/>
          </a:stretch>
        </p:blipFill>
        <p:spPr>
          <a:xfrm>
            <a:off x="463961" y="857576"/>
            <a:ext cx="6612856" cy="4783411"/>
          </a:xfrm>
          <a:prstGeom prst="roundRect">
            <a:avLst>
              <a:gd name="adj" fmla="val 3876"/>
            </a:avLst>
          </a:prstGeom>
          <a:ln>
            <a:solidFill>
              <a:schemeClr val="accent1"/>
            </a:solidFill>
          </a:ln>
          <a:effectLst/>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0678331" y="5915888"/>
            <a:ext cx="1062155" cy="490599"/>
          </a:xfrm>
        </p:spPr>
        <p:txBody>
          <a:bodyPr vert="horz" lIns="91440" tIns="45720" rIns="91440" bIns="10800" rtlCol="0" anchor="b">
            <a:normAutofit/>
          </a:bodyPr>
          <a:lstStyle/>
          <a:p>
            <a:pPr>
              <a:spcAft>
                <a:spcPts val="600"/>
              </a:spcAft>
            </a:pPr>
            <a:fld id="{5075537C-CA84-1446-933C-8E9D027F9201}" type="slidenum">
              <a:rPr lang="en-US" smtClean="0"/>
              <a:pPr>
                <a:spcAft>
                  <a:spcPts val="600"/>
                </a:spcAft>
              </a:pPr>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969514" y="2528377"/>
            <a:ext cx="3575737" cy="2794000"/>
          </a:xfrm>
          <a:prstGeom prst="rect">
            <a:avLst/>
          </a:prstGeom>
        </p:spPr>
        <p:txBody>
          <a:bodyPr vert="horz" lIns="91440" tIns="45720" rIns="91440" bIns="45720" rtlCol="0" anchor="ctr">
            <a:normAutofit/>
          </a:bodyPr>
          <a:lstStyle/>
          <a:p>
            <a:pPr marL="0" indent="0">
              <a:buNone/>
            </a:pPr>
            <a:r>
              <a:rPr lang="en-US" sz="1600" dirty="0">
                <a:solidFill>
                  <a:srgbClr val="FFFFFF"/>
                </a:solidFill>
              </a:rPr>
              <a:t>The confusion matrix for the decision tree classifier shows that the classifier can distinguish between the different classes. The major problem is the false positives .i.e., unsuccessful landing marked as successful landing by the classifier.</a:t>
            </a:r>
          </a:p>
        </p:txBody>
      </p:sp>
    </p:spTree>
    <p:extLst>
      <p:ext uri="{BB962C8B-B14F-4D97-AF65-F5344CB8AC3E}">
        <p14:creationId xmlns:p14="http://schemas.microsoft.com/office/powerpoint/2010/main" val="3645034231"/>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reeform 6">
            <a:extLst>
              <a:ext uri="{FF2B5EF4-FFF2-40B4-BE49-F238E27FC236}">
                <a16:creationId xmlns:a16="http://schemas.microsoft.com/office/drawing/2014/main" id="{DA9A1ACB-4ECA-4EAE-AEAB-CE9C8C01E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22" name="Rectangle 16">
            <a:extLst>
              <a:ext uri="{FF2B5EF4-FFF2-40B4-BE49-F238E27FC236}">
                <a16:creationId xmlns:a16="http://schemas.microsoft.com/office/drawing/2014/main" id="{5940F547-7206-4401-94FB-F8421915D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10" descr="Long exposure of a rocket launch">
            <a:extLst>
              <a:ext uri="{FF2B5EF4-FFF2-40B4-BE49-F238E27FC236}">
                <a16:creationId xmlns:a16="http://schemas.microsoft.com/office/drawing/2014/main" id="{6664CF0C-6FF1-F98F-3497-87A77557342C}"/>
              </a:ext>
            </a:extLst>
          </p:cNvPr>
          <p:cNvPicPr>
            <a:picLocks noChangeAspect="1"/>
          </p:cNvPicPr>
          <p:nvPr/>
        </p:nvPicPr>
        <p:blipFill rotWithShape="1">
          <a:blip r:embed="rId2">
            <a:alphaModFix amt="40000"/>
          </a:blip>
          <a:srcRect t="21329"/>
          <a:stretch/>
        </p:blipFill>
        <p:spPr>
          <a:xfrm>
            <a:off x="20" y="10"/>
            <a:ext cx="12191980" cy="6857990"/>
          </a:xfrm>
          <a:prstGeom prst="rect">
            <a:avLst/>
          </a:prstGeom>
        </p:spPr>
      </p:pic>
      <p:sp>
        <p:nvSpPr>
          <p:cNvPr id="9" name="Title 1">
            <a:extLst>
              <a:ext uri="{FF2B5EF4-FFF2-40B4-BE49-F238E27FC236}">
                <a16:creationId xmlns:a16="http://schemas.microsoft.com/office/drawing/2014/main" id="{FB98079A-48C6-4E10-8AB1-B940BD1E42DF}"/>
              </a:ext>
            </a:extLst>
          </p:cNvPr>
          <p:cNvSpPr txBox="1">
            <a:spLocks/>
          </p:cNvSpPr>
          <p:nvPr/>
        </p:nvSpPr>
        <p:spPr>
          <a:xfrm>
            <a:off x="810000" y="447188"/>
            <a:ext cx="10571998" cy="9704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b="1">
                <a:solidFill>
                  <a:srgbClr val="FEFEFE"/>
                </a:solidFill>
                <a:latin typeface="+mj-lt"/>
                <a:ea typeface="+mj-ea"/>
                <a:cs typeface="+mj-cs"/>
              </a:rPr>
              <a:t>Conclusions</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818712" y="2222287"/>
            <a:ext cx="10554574" cy="3636511"/>
          </a:xfrm>
          <a:prstGeom prst="rect">
            <a:avLst/>
          </a:prstGeom>
        </p:spPr>
        <p:txBody>
          <a:bodyPr vert="horz" lIns="91440" tIns="45720" rIns="91440" bIns="45720" rtlCol="0" anchor="ctr">
            <a:normAutofit/>
          </a:bodyPr>
          <a:lstStyle/>
          <a:p>
            <a:pPr marL="0" indent="0">
              <a:buNone/>
            </a:pPr>
            <a:endParaRPr lang="en-US" sz="2400" b="1" dirty="0"/>
          </a:p>
          <a:p>
            <a:r>
              <a:rPr lang="en-US" dirty="0"/>
              <a:t>The larger the flight amount at a launch site, the greater the success rate at a launch site.</a:t>
            </a:r>
          </a:p>
          <a:p>
            <a:r>
              <a:rPr lang="en-US" dirty="0"/>
              <a:t>Launch success rate started to increase in 2013 till 2020.</a:t>
            </a:r>
          </a:p>
          <a:p>
            <a:r>
              <a:rPr lang="en-US" dirty="0"/>
              <a:t>Orbits ES-L1, GEO, HEO, SSO, VLEO had the most success rate.</a:t>
            </a:r>
          </a:p>
          <a:p>
            <a:r>
              <a:rPr lang="en-US" dirty="0"/>
              <a:t>KSC LC-39A had the most successful launches of any sites.</a:t>
            </a:r>
          </a:p>
          <a:p>
            <a:r>
              <a:rPr lang="en-US" dirty="0"/>
              <a:t>The Decision tree classifier is the best machine learning algorithm for this task.</a:t>
            </a:r>
          </a:p>
          <a:p>
            <a:endParaRPr lang="en-US" dirty="0"/>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10678331" y="5915888"/>
            <a:ext cx="1062155" cy="490599"/>
          </a:xfrm>
        </p:spPr>
        <p:txBody>
          <a:bodyPr vert="horz" lIns="91440" tIns="45720" rIns="91440" bIns="10800" rtlCol="0" anchor="b">
            <a:normAutofit/>
          </a:bodyPr>
          <a:lstStyle/>
          <a:p>
            <a:pPr>
              <a:spcAft>
                <a:spcPts val="600"/>
              </a:spcAft>
            </a:pPr>
            <a:fld id="{5075537C-CA84-1446-933C-8E9D027F9201}" type="slidenum">
              <a:rPr lang="en-US">
                <a:solidFill>
                  <a:schemeClr val="tx1"/>
                </a:solidFill>
              </a:rPr>
              <a:pPr>
                <a:spcAft>
                  <a:spcPts val="600"/>
                </a:spcAft>
              </a:pPr>
              <a:t>45</a:t>
            </a:fld>
            <a:endParaRPr lang="en-US">
              <a:solidFill>
                <a:schemeClr val="tx1"/>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Tree>
    <p:extLst>
      <p:ext uri="{BB962C8B-B14F-4D97-AF65-F5344CB8AC3E}">
        <p14:creationId xmlns:p14="http://schemas.microsoft.com/office/powerpoint/2010/main" val="899835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Freeform 6">
            <a:extLst>
              <a:ext uri="{FF2B5EF4-FFF2-40B4-BE49-F238E27FC236}">
                <a16:creationId xmlns:a16="http://schemas.microsoft.com/office/drawing/2014/main" id="{8EE457FF-670E-4EC1-ACD4-1173DA9A7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2654A105-F18C-4E12-B11B-51B12174B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810000" y="643607"/>
            <a:ext cx="10571998" cy="970450"/>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2800" b="1">
                <a:solidFill>
                  <a:schemeClr val="tx1"/>
                </a:solidFill>
                <a:latin typeface="+mj-lt"/>
                <a:ea typeface="+mj-ea"/>
                <a:cs typeface="+mj-cs"/>
              </a:rPr>
              <a:t>Methodology</a:t>
            </a:r>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818712" y="1614057"/>
            <a:ext cx="10327509" cy="4244741"/>
          </a:xfrm>
          <a:prstGeom prst="rect">
            <a:avLst/>
          </a:prstGeom>
          <a:effectLst/>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457200">
              <a:spcBef>
                <a:spcPct val="20000"/>
              </a:spcBef>
              <a:spcAft>
                <a:spcPts val="600"/>
              </a:spcAft>
              <a:buClr>
                <a:schemeClr val="accent1"/>
              </a:buClr>
              <a:buNone/>
            </a:pPr>
            <a:r>
              <a:rPr lang="en-US" sz="2000" b="1" dirty="0">
                <a:solidFill>
                  <a:schemeClr val="tx1"/>
                </a:solidFill>
                <a:latin typeface="+mn-lt"/>
              </a:rPr>
              <a:t>Executive Summary</a:t>
            </a:r>
            <a:br>
              <a:rPr lang="en-US" sz="2000" b="1" dirty="0">
                <a:solidFill>
                  <a:schemeClr val="tx1"/>
                </a:solidFill>
                <a:latin typeface="+mn-lt"/>
              </a:rPr>
            </a:br>
            <a:endParaRPr lang="en-US" sz="2000" b="1" dirty="0">
              <a:solidFill>
                <a:schemeClr val="tx1"/>
              </a:solidFill>
              <a:latin typeface="+mn-lt"/>
            </a:endParaRPr>
          </a:p>
          <a:p>
            <a:pPr defTabSz="457200">
              <a:spcBef>
                <a:spcPct val="20000"/>
              </a:spcBef>
              <a:spcAft>
                <a:spcPts val="600"/>
              </a:spcAft>
              <a:buClr>
                <a:schemeClr val="accent1"/>
              </a:buClr>
              <a:buFont typeface="Wingdings 2" charset="2"/>
              <a:buChar char=""/>
            </a:pPr>
            <a:r>
              <a:rPr lang="en-US" sz="2000" dirty="0">
                <a:solidFill>
                  <a:schemeClr val="tx1"/>
                </a:solidFill>
                <a:latin typeface="+mn-lt"/>
              </a:rPr>
              <a:t> Data collection methodology:</a:t>
            </a:r>
          </a:p>
          <a:p>
            <a:pPr marL="457200" lvl="1" indent="0" defTabSz="457200">
              <a:spcBef>
                <a:spcPct val="20000"/>
              </a:spcBef>
              <a:spcAft>
                <a:spcPts val="600"/>
              </a:spcAft>
              <a:buClr>
                <a:schemeClr val="accent1"/>
              </a:buClr>
              <a:buNone/>
            </a:pPr>
            <a:r>
              <a:rPr lang="en-US" sz="2000" dirty="0">
                <a:solidFill>
                  <a:schemeClr val="tx1"/>
                </a:solidFill>
                <a:latin typeface="+mn-lt"/>
              </a:rPr>
              <a:t>Data was gathered by scraping Wikipedia's website and the SpaceX API. </a:t>
            </a:r>
          </a:p>
          <a:p>
            <a:pPr defTabSz="457200">
              <a:spcBef>
                <a:spcPct val="20000"/>
              </a:spcBef>
              <a:spcAft>
                <a:spcPts val="600"/>
              </a:spcAft>
              <a:buClr>
                <a:schemeClr val="accent1"/>
              </a:buClr>
              <a:buFont typeface="Wingdings 2" charset="2"/>
              <a:buChar char=""/>
            </a:pPr>
            <a:r>
              <a:rPr lang="en-US" sz="2000" dirty="0">
                <a:solidFill>
                  <a:schemeClr val="tx1"/>
                </a:solidFill>
                <a:latin typeface="+mn-lt"/>
              </a:rPr>
              <a:t>Perform data wrangling:</a:t>
            </a:r>
          </a:p>
          <a:p>
            <a:pPr marL="457200" lvl="1" indent="0" defTabSz="457200">
              <a:spcBef>
                <a:spcPct val="20000"/>
              </a:spcBef>
              <a:spcAft>
                <a:spcPts val="600"/>
              </a:spcAft>
              <a:buClr>
                <a:schemeClr val="accent1"/>
              </a:buClr>
              <a:buNone/>
            </a:pPr>
            <a:r>
              <a:rPr lang="en-US" sz="2000" dirty="0">
                <a:solidFill>
                  <a:schemeClr val="tx1"/>
                </a:solidFill>
                <a:latin typeface="+mn-lt"/>
              </a:rPr>
              <a:t>One-hot encoding was applied to categorical features</a:t>
            </a:r>
          </a:p>
          <a:p>
            <a:pPr defTabSz="457200">
              <a:spcBef>
                <a:spcPct val="20000"/>
              </a:spcBef>
              <a:spcAft>
                <a:spcPts val="600"/>
              </a:spcAft>
              <a:buClr>
                <a:schemeClr val="accent1"/>
              </a:buClr>
              <a:buFont typeface="Wingdings 2" charset="2"/>
              <a:buChar char=""/>
            </a:pPr>
            <a:r>
              <a:rPr lang="en-US" sz="2000" dirty="0">
                <a:solidFill>
                  <a:schemeClr val="tx1"/>
                </a:solidFill>
                <a:latin typeface="+mn-lt"/>
              </a:rPr>
              <a:t>Perform exploratory data analysis (EDA) using visualization and SQL</a:t>
            </a:r>
          </a:p>
          <a:p>
            <a:pPr defTabSz="457200">
              <a:spcBef>
                <a:spcPct val="20000"/>
              </a:spcBef>
              <a:spcAft>
                <a:spcPts val="600"/>
              </a:spcAft>
              <a:buClr>
                <a:schemeClr val="accent1"/>
              </a:buClr>
              <a:buFont typeface="Wingdings 2" charset="2"/>
              <a:buChar char=""/>
            </a:pPr>
            <a:r>
              <a:rPr lang="en-US" sz="2000" dirty="0">
                <a:solidFill>
                  <a:schemeClr val="tx1"/>
                </a:solidFill>
                <a:latin typeface="+mn-lt"/>
              </a:rPr>
              <a:t>Perform interactive visual analytics using Folium and </a:t>
            </a:r>
            <a:r>
              <a:rPr lang="en-US" sz="2000" dirty="0" err="1">
                <a:solidFill>
                  <a:schemeClr val="tx1"/>
                </a:solidFill>
                <a:latin typeface="+mn-lt"/>
              </a:rPr>
              <a:t>Plotly</a:t>
            </a:r>
            <a:r>
              <a:rPr lang="en-US" sz="2000" dirty="0">
                <a:solidFill>
                  <a:schemeClr val="tx1"/>
                </a:solidFill>
                <a:latin typeface="+mn-lt"/>
              </a:rPr>
              <a:t> Dash</a:t>
            </a:r>
          </a:p>
          <a:p>
            <a:pPr defTabSz="457200">
              <a:spcBef>
                <a:spcPct val="20000"/>
              </a:spcBef>
              <a:spcAft>
                <a:spcPts val="600"/>
              </a:spcAft>
              <a:buClr>
                <a:schemeClr val="accent1"/>
              </a:buClr>
              <a:buFont typeface="Wingdings 2" charset="2"/>
              <a:buChar char=""/>
            </a:pPr>
            <a:r>
              <a:rPr lang="en-US" sz="2000" dirty="0">
                <a:solidFill>
                  <a:schemeClr val="tx1"/>
                </a:solidFill>
                <a:latin typeface="+mn-lt"/>
              </a:rPr>
              <a:t>Perform predictive analysis using classification models</a:t>
            </a:r>
          </a:p>
          <a:p>
            <a:pPr marL="457200" lvl="1" indent="0" defTabSz="457200">
              <a:spcBef>
                <a:spcPct val="20000"/>
              </a:spcBef>
              <a:spcAft>
                <a:spcPts val="600"/>
              </a:spcAft>
              <a:buClr>
                <a:schemeClr val="accent1"/>
              </a:buClr>
              <a:buNone/>
            </a:pPr>
            <a:r>
              <a:rPr lang="en-US" sz="2000" dirty="0">
                <a:solidFill>
                  <a:schemeClr val="tx1"/>
                </a:solidFill>
                <a:latin typeface="+mn-lt"/>
              </a:rPr>
              <a:t>How to create, improve, and test categorization models</a:t>
            </a:r>
            <a:endParaRPr lang="en-US" sz="1700" dirty="0">
              <a:solidFill>
                <a:schemeClr val="tx1"/>
              </a:solidFill>
              <a:latin typeface="+mn-lt"/>
            </a:endParaRPr>
          </a:p>
          <a:p>
            <a:pPr defTabSz="457200">
              <a:spcBef>
                <a:spcPct val="20000"/>
              </a:spcBef>
              <a:spcAft>
                <a:spcPts val="600"/>
              </a:spcAft>
              <a:buClr>
                <a:schemeClr val="accent1"/>
              </a:buClr>
              <a:buFont typeface="Wingdings 2" charset="2"/>
              <a:buChar char=""/>
            </a:pPr>
            <a:endParaRPr lang="en-US" sz="1700" dirty="0">
              <a:solidFill>
                <a:schemeClr val="tx1"/>
              </a:solidFill>
              <a:latin typeface="+mn-lt"/>
            </a:endParaRPr>
          </a:p>
          <a:p>
            <a:pPr defTabSz="457200">
              <a:spcBef>
                <a:spcPct val="20000"/>
              </a:spcBef>
              <a:spcAft>
                <a:spcPts val="600"/>
              </a:spcAft>
              <a:buClr>
                <a:schemeClr val="accent1"/>
              </a:buClr>
              <a:buFont typeface="Wingdings 2" charset="2"/>
              <a:buChar char=""/>
            </a:pPr>
            <a:endParaRPr lang="en-US" sz="1700" dirty="0">
              <a:solidFill>
                <a:schemeClr val="tx1"/>
              </a:solidFill>
              <a:latin typeface="+mn-lt"/>
            </a:endParaRP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10678331" y="5915888"/>
            <a:ext cx="1062155" cy="490599"/>
          </a:xfrm>
        </p:spPr>
        <p:txBody>
          <a:bodyPr vert="horz" lIns="91440" tIns="45720" rIns="91440" bIns="10800" rtlCol="0" anchor="b">
            <a:normAutofit/>
          </a:bodyPr>
          <a:lstStyle/>
          <a:p>
            <a:pPr defTabSz="457200">
              <a:spcAft>
                <a:spcPts val="600"/>
              </a:spcAft>
            </a:pPr>
            <a:fld id="{5075537C-CA84-1446-933C-8E9D027F9201}" type="slidenum">
              <a:rPr lang="en-US" kern="1200" dirty="0">
                <a:solidFill>
                  <a:schemeClr val="accent1"/>
                </a:solidFill>
                <a:latin typeface="+mn-lt"/>
                <a:ea typeface="+mn-ea"/>
                <a:cs typeface="+mn-cs"/>
              </a:rPr>
              <a:pPr defTabSz="457200">
                <a:spcAft>
                  <a:spcPts val="600"/>
                </a:spcAft>
              </a:pPr>
              <a:t>6</a:t>
            </a:fld>
            <a:endParaRPr lang="en-US" kern="1200" dirty="0">
              <a:solidFill>
                <a:schemeClr val="accent1"/>
              </a:solidFill>
              <a:latin typeface="+mn-lt"/>
              <a:ea typeface="+mn-ea"/>
              <a:cs typeface="+mn-cs"/>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 name="Freeform 6">
            <a:extLst>
              <a:ext uri="{FF2B5EF4-FFF2-40B4-BE49-F238E27FC236}">
                <a16:creationId xmlns:a16="http://schemas.microsoft.com/office/drawing/2014/main" id="{8EE457FF-670E-4EC1-ACD4-1173DA9A7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28" name="Rectangle 27">
            <a:extLst>
              <a:ext uri="{FF2B5EF4-FFF2-40B4-BE49-F238E27FC236}">
                <a16:creationId xmlns:a16="http://schemas.microsoft.com/office/drawing/2014/main" id="{2654A105-F18C-4E12-B11B-51B12174B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810000" y="643607"/>
            <a:ext cx="10571998" cy="970450"/>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2800" b="1">
                <a:solidFill>
                  <a:schemeClr val="tx1"/>
                </a:solidFill>
                <a:latin typeface="+mj-lt"/>
                <a:ea typeface="+mj-ea"/>
                <a:cs typeface="+mj-cs"/>
              </a:rPr>
              <a:t>Data Collection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8713" y="1964267"/>
            <a:ext cx="10921774" cy="3664023"/>
          </a:xfrm>
          <a:prstGeom prst="rect">
            <a:avLst/>
          </a:prstGeom>
          <a:effectLst/>
        </p:spPr>
        <p:txBody>
          <a:bodyPr vert="horz" lIns="91440" tIns="45720" rIns="91440" bIns="45720" rtlCol="0" anchor="t">
            <a:normAutofit/>
          </a:bodyPr>
          <a:lstStyle/>
          <a:p>
            <a:pPr marL="0" indent="0">
              <a:lnSpc>
                <a:spcPct val="90000"/>
              </a:lnSpc>
              <a:buNone/>
            </a:pPr>
            <a:r>
              <a:rPr lang="en-US" b="1" dirty="0"/>
              <a:t>The data was collected using various methods</a:t>
            </a:r>
            <a:br>
              <a:rPr lang="en-US" b="1" dirty="0"/>
            </a:br>
            <a:endParaRPr lang="en-US" sz="1700" b="1" dirty="0"/>
          </a:p>
          <a:p>
            <a:pPr lvl="1">
              <a:lnSpc>
                <a:spcPct val="90000"/>
              </a:lnSpc>
            </a:pPr>
            <a:r>
              <a:rPr lang="en-US" sz="1700" dirty="0"/>
              <a:t>Utilizing a get call to the SpaceX API, data was gathered.</a:t>
            </a:r>
          </a:p>
          <a:p>
            <a:pPr lvl="1">
              <a:lnSpc>
                <a:spcPct val="90000"/>
              </a:lnSpc>
            </a:pPr>
            <a:r>
              <a:rPr lang="en-US" sz="1700" dirty="0"/>
              <a:t>Next, we used the .</a:t>
            </a:r>
            <a:r>
              <a:rPr lang="en-US" sz="1700" dirty="0" err="1"/>
              <a:t>json</a:t>
            </a:r>
            <a:r>
              <a:rPr lang="en-US" sz="1700" dirty="0"/>
              <a:t>() function call to decode the response's content as JSON and </a:t>
            </a:r>
            <a:r>
              <a:rPr lang="en-US" sz="1700" dirty="0" err="1"/>
              <a:t>the.json_normalize</a:t>
            </a:r>
            <a:r>
              <a:rPr lang="en-US" sz="1700" dirty="0"/>
              <a:t>() method to convert it to a pandas </a:t>
            </a:r>
            <a:r>
              <a:rPr lang="en-US" sz="1700" dirty="0" err="1"/>
              <a:t>dataframe</a:t>
            </a:r>
            <a:r>
              <a:rPr lang="en-US" sz="1700" dirty="0"/>
              <a:t>.</a:t>
            </a:r>
          </a:p>
          <a:p>
            <a:pPr lvl="1">
              <a:lnSpc>
                <a:spcPct val="90000"/>
              </a:lnSpc>
            </a:pPr>
            <a:r>
              <a:rPr lang="en-US" sz="1700" dirty="0"/>
              <a:t>The data was then cleansed, missing values were checked for, and filled in as appropriate.</a:t>
            </a:r>
          </a:p>
          <a:p>
            <a:pPr lvl="1">
              <a:lnSpc>
                <a:spcPct val="90000"/>
              </a:lnSpc>
            </a:pPr>
            <a:r>
              <a:rPr lang="en-US" sz="1700" dirty="0"/>
              <a:t>Additionally, using Beautiful-Soup, we scraped Wikipedia for information on Falcon 9 launch statistics. </a:t>
            </a:r>
          </a:p>
          <a:p>
            <a:pPr lvl="1">
              <a:lnSpc>
                <a:spcPct val="90000"/>
              </a:lnSpc>
            </a:pPr>
            <a:r>
              <a:rPr lang="en-US" sz="1700" dirty="0"/>
              <a:t>The goal was to extract the launch records as an HTML table, parse the table, and then transform the table into a pandas' data frame for later analysis.</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678331" y="5915888"/>
            <a:ext cx="1062155" cy="490599"/>
          </a:xfrm>
        </p:spPr>
        <p:txBody>
          <a:bodyPr vert="horz" lIns="91440" tIns="45720" rIns="91440" bIns="10800" rtlCol="0" anchor="b">
            <a:normAutofit/>
          </a:bodyPr>
          <a:lstStyle/>
          <a:p>
            <a:pPr defTabSz="457200">
              <a:spcAft>
                <a:spcPts val="600"/>
              </a:spcAft>
            </a:pPr>
            <a:fld id="{5075537C-CA84-1446-933C-8E9D027F9201}" type="slidenum">
              <a:rPr lang="en-US" kern="1200" dirty="0">
                <a:solidFill>
                  <a:schemeClr val="accent1"/>
                </a:solidFill>
                <a:latin typeface="+mn-lt"/>
                <a:ea typeface="+mn-ea"/>
                <a:cs typeface="+mn-cs"/>
              </a:rPr>
              <a:pPr defTabSz="457200">
                <a:spcAft>
                  <a:spcPts val="600"/>
                </a:spcAft>
              </a:pPr>
              <a:t>7</a:t>
            </a:fld>
            <a:endParaRPr lang="en-US" kern="1200" dirty="0">
              <a:solidFill>
                <a:schemeClr val="accent1"/>
              </a:solidFill>
              <a:latin typeface="+mn-lt"/>
              <a:ea typeface="+mn-ea"/>
              <a:cs typeface="+mn-cs"/>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eeform 6">
            <a:extLst>
              <a:ext uri="{FF2B5EF4-FFF2-40B4-BE49-F238E27FC236}">
                <a16:creationId xmlns:a16="http://schemas.microsoft.com/office/drawing/2014/main" id="{53576798-7F98-4C7F-B6C7-6D41B5A7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A416E3E5-5186-46A4-AFBD-337387D31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3">
            <a:extLst>
              <a:ext uri="{FF2B5EF4-FFF2-40B4-BE49-F238E27FC236}">
                <a16:creationId xmlns:a16="http://schemas.microsoft.com/office/drawing/2014/main" id="{7B8FAACC-353E-4F84-BA62-A5514185D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8085627" y="1075647"/>
            <a:ext cx="3575737" cy="13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3200" b="1" dirty="0">
                <a:solidFill>
                  <a:srgbClr val="FFFFFF"/>
                </a:solidFill>
                <a:latin typeface="+mj-lt"/>
                <a:ea typeface="+mj-ea"/>
                <a:cs typeface="+mj-cs"/>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2"/>
          <a:stretch>
            <a:fillRect/>
          </a:stretch>
        </p:blipFill>
        <p:spPr>
          <a:xfrm>
            <a:off x="726353" y="457201"/>
            <a:ext cx="6088072" cy="5584161"/>
          </a:xfrm>
          <a:prstGeom prst="roundRect">
            <a:avLst>
              <a:gd name="adj" fmla="val 3876"/>
            </a:avLst>
          </a:prstGeom>
          <a:ln>
            <a:solidFill>
              <a:schemeClr val="accent1"/>
            </a:solidFill>
          </a:ln>
          <a:effectLst/>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678331" y="5915888"/>
            <a:ext cx="1062155" cy="490599"/>
          </a:xfrm>
        </p:spPr>
        <p:txBody>
          <a:bodyPr vert="horz" lIns="91440" tIns="45720" rIns="91440" bIns="10800" rtlCol="0" anchor="b">
            <a:normAutofit/>
          </a:bodyPr>
          <a:lstStyle/>
          <a:p>
            <a:pPr>
              <a:spcAft>
                <a:spcPts val="600"/>
              </a:spcAft>
            </a:pPr>
            <a:fld id="{5075537C-CA84-1446-933C-8E9D027F9201}" type="slidenum">
              <a:rPr lang="en-US" smtClean="0"/>
              <a:pPr>
                <a:spcAft>
                  <a:spcPts val="600"/>
                </a:spcAft>
              </a:pPr>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863393" y="2643189"/>
            <a:ext cx="4020207" cy="2647269"/>
          </a:xfrm>
          <a:prstGeom prst="rect">
            <a:avLst/>
          </a:prstGeom>
          <a:noFill/>
        </p:spPr>
        <p:txBody>
          <a:bodyPr vert="horz" lIns="91440" tIns="45720" rIns="91440" bIns="45720" rtlCol="0" anchor="ctr">
            <a:normAutofit/>
          </a:bodyPr>
          <a:lstStyle/>
          <a:p>
            <a:pPr marL="0" indent="0">
              <a:buNone/>
            </a:pPr>
            <a:r>
              <a:rPr lang="en-US" dirty="0">
                <a:solidFill>
                  <a:srgbClr val="FFFFFF"/>
                </a:solidFill>
              </a:rPr>
              <a:t>We used the get request to the SpaceX API to collect data, clean the requested data and did some basic data wrangling and formatting.</a:t>
            </a:r>
            <a:br>
              <a:rPr lang="en-US" dirty="0">
                <a:solidFill>
                  <a:srgbClr val="FFFFFF"/>
                </a:solidFill>
              </a:rPr>
            </a:br>
            <a:endParaRPr lang="en-US" dirty="0">
              <a:solidFill>
                <a:srgbClr val="FFFFFF"/>
              </a:solidFill>
            </a:endParaRPr>
          </a:p>
          <a:p>
            <a:pPr marL="0" indent="0">
              <a:buNone/>
            </a:pPr>
            <a:r>
              <a:rPr lang="en-US" sz="1600" dirty="0">
                <a:solidFill>
                  <a:schemeClr val="bg1"/>
                </a:solidFill>
                <a:latin typeface="Abadi" panose="020B0604020104020204" pitchFamily="34" charset="0"/>
              </a:rPr>
              <a:t>GitHub URL</a:t>
            </a:r>
            <a:r>
              <a:rPr lang="en-US" sz="1800" dirty="0">
                <a:solidFill>
                  <a:schemeClr val="bg1"/>
                </a:solidFill>
                <a:latin typeface="Abadi" panose="020B0604020104020204" pitchFamily="34" charset="0"/>
              </a:rPr>
              <a:t>: </a:t>
            </a:r>
            <a:r>
              <a:rPr lang="en-US" b="1" dirty="0" err="1">
                <a:solidFill>
                  <a:schemeClr val="bg1"/>
                </a:solidFill>
                <a:highlight>
                  <a:srgbClr val="121619"/>
                </a:highlight>
                <a:hlinkClick r:id="rId3">
                  <a:extLst>
                    <a:ext uri="{A12FA001-AC4F-418D-AE19-62706E023703}">
                      <ahyp:hlinkClr xmlns:ahyp="http://schemas.microsoft.com/office/drawing/2018/hyperlinkcolor" val="tx"/>
                    </a:ext>
                  </a:extLst>
                </a:hlinkClick>
              </a:rPr>
              <a:t>DataCollectionAPI.ipynb</a:t>
            </a:r>
            <a:endParaRPr lang="en-US" b="1" dirty="0">
              <a:solidFill>
                <a:schemeClr val="bg1"/>
              </a:solidFill>
              <a:highlight>
                <a:srgbClr val="121619"/>
              </a:highlight>
            </a:endParaRPr>
          </a:p>
        </p:txBody>
      </p:sp>
    </p:spTree>
    <p:extLst>
      <p:ext uri="{BB962C8B-B14F-4D97-AF65-F5344CB8AC3E}">
        <p14:creationId xmlns:p14="http://schemas.microsoft.com/office/powerpoint/2010/main" val="280316088"/>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normAutofit/>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3075253" y="376141"/>
            <a:ext cx="5795889" cy="701449"/>
          </a:xfrm>
          <a:prstGeom prst="rect">
            <a:avLst/>
          </a:prstGeom>
          <a:solidFill>
            <a:schemeClr val="bg1"/>
          </a:solidFill>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lnSpc>
                <a:spcPct val="100000"/>
              </a:lnSpc>
            </a:pPr>
            <a:r>
              <a:rPr lang="en-US" dirty="0">
                <a:solidFill>
                  <a:schemeClr val="tx1"/>
                </a:solidFill>
                <a:latin typeface="Abadi"/>
              </a:rPr>
              <a:t>Data Collection - Scraping</a:t>
            </a:r>
            <a:endParaRPr lang="en-US" dirty="0">
              <a:solidFill>
                <a:schemeClr val="tx1"/>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descr="Graphical user interface, text, application, email&#10;&#10;Description automatically generated">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32612"/>
            <a:ext cx="5079944" cy="4778833"/>
          </a:xfrm>
          <a:prstGeom prst="rect">
            <a:avLst/>
          </a:prstGeom>
        </p:spPr>
      </p:pic>
      <p:graphicFrame>
        <p:nvGraphicFramePr>
          <p:cNvPr id="13" name="Text Placeholder 2">
            <a:extLst>
              <a:ext uri="{FF2B5EF4-FFF2-40B4-BE49-F238E27FC236}">
                <a16:creationId xmlns:a16="http://schemas.microsoft.com/office/drawing/2014/main" id="{F24868DE-20CA-ACB7-D9E3-521E821ADE1A}"/>
              </a:ext>
            </a:extLst>
          </p:cNvPr>
          <p:cNvGraphicFramePr/>
          <p:nvPr>
            <p:extLst>
              <p:ext uri="{D42A27DB-BD31-4B8C-83A1-F6EECF244321}">
                <p14:modId xmlns:p14="http://schemas.microsoft.com/office/powerpoint/2010/main" val="2889527529"/>
              </p:ext>
            </p:extLst>
          </p:nvPr>
        </p:nvGraphicFramePr>
        <p:xfrm>
          <a:off x="451515" y="1467416"/>
          <a:ext cx="5247476" cy="46910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1664</TotalTime>
  <Words>1683</Words>
  <Application>Microsoft Office PowerPoint</Application>
  <PresentationFormat>Widescreen</PresentationFormat>
  <Paragraphs>188</Paragraphs>
  <Slides>46</Slides>
  <Notes>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46</vt:i4>
      </vt:variant>
    </vt:vector>
  </HeadingPairs>
  <TitlesOfParts>
    <vt:vector size="57" baseType="lpstr">
      <vt:lpstr>Abadi</vt:lpstr>
      <vt:lpstr>Arial</vt:lpstr>
      <vt:lpstr>Calibri</vt:lpstr>
      <vt:lpstr>Calibri Light</vt:lpstr>
      <vt:lpstr>Century Gothic</vt:lpstr>
      <vt:lpstr>Courier New</vt:lpstr>
      <vt:lpstr>IBM Plex Mono SemiBold</vt:lpstr>
      <vt:lpstr>Wingdings</vt:lpstr>
      <vt:lpstr>Wingdings 2</vt:lpstr>
      <vt:lpstr>Custom Design</vt:lpstr>
      <vt:lpstr>Quotable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Mostafa Alsayed</cp:lastModifiedBy>
  <cp:revision>214</cp:revision>
  <dcterms:created xsi:type="dcterms:W3CDTF">2021-04-29T18:58:34Z</dcterms:created>
  <dcterms:modified xsi:type="dcterms:W3CDTF">2023-04-14T23:14:20Z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